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7" r:id="rId2"/>
    <p:sldId id="396" r:id="rId3"/>
    <p:sldId id="267" r:id="rId4"/>
    <p:sldId id="268" r:id="rId5"/>
    <p:sldId id="269" r:id="rId6"/>
    <p:sldId id="270" r:id="rId7"/>
    <p:sldId id="379" r:id="rId8"/>
    <p:sldId id="276" r:id="rId9"/>
    <p:sldId id="416" r:id="rId10"/>
    <p:sldId id="272" r:id="rId11"/>
    <p:sldId id="399" r:id="rId12"/>
    <p:sldId id="402" r:id="rId13"/>
    <p:sldId id="274" r:id="rId14"/>
    <p:sldId id="342" r:id="rId15"/>
    <p:sldId id="380" r:id="rId16"/>
    <p:sldId id="343" r:id="rId17"/>
    <p:sldId id="411" r:id="rId18"/>
    <p:sldId id="382" r:id="rId19"/>
    <p:sldId id="293" r:id="rId20"/>
    <p:sldId id="294" r:id="rId21"/>
    <p:sldId id="365" r:id="rId22"/>
    <p:sldId id="384" r:id="rId23"/>
    <p:sldId id="295" r:id="rId24"/>
    <p:sldId id="405" r:id="rId25"/>
    <p:sldId id="296" r:id="rId26"/>
    <p:sldId id="385" r:id="rId27"/>
    <p:sldId id="297" r:id="rId28"/>
    <p:sldId id="286" r:id="rId29"/>
    <p:sldId id="288" r:id="rId30"/>
    <p:sldId id="371" r:id="rId31"/>
    <p:sldId id="386" r:id="rId32"/>
    <p:sldId id="387" r:id="rId33"/>
    <p:sldId id="412" r:id="rId34"/>
    <p:sldId id="393" r:id="rId35"/>
    <p:sldId id="312" r:id="rId36"/>
    <p:sldId id="313" r:id="rId37"/>
    <p:sldId id="314" r:id="rId38"/>
    <p:sldId id="258" r:id="rId39"/>
  </p:sldIdLst>
  <p:sldSz cx="9144000" cy="6858000" type="screen4x3"/>
  <p:notesSz cx="6858000" cy="9144000"/>
  <p:custDataLst>
    <p:tags r:id="rId4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lovin" initials="G" lastIdx="2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A7"/>
    <a:srgbClr val="37441C"/>
    <a:srgbClr val="FFD3D3"/>
    <a:srgbClr val="E0EAFF"/>
    <a:srgbClr val="9EBFE6"/>
    <a:srgbClr val="8EB4E2"/>
    <a:srgbClr val="84AEE0"/>
    <a:srgbClr val="B9D1ED"/>
    <a:srgbClr val="00823B"/>
    <a:srgbClr val="214F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29" autoAdjust="0"/>
  </p:normalViewPr>
  <p:slideViewPr>
    <p:cSldViewPr>
      <p:cViewPr varScale="1">
        <p:scale>
          <a:sx n="106" d="100"/>
          <a:sy n="106" d="100"/>
        </p:scale>
        <p:origin x="127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B8676-BE9E-4116-83DB-1103E1A30CC0}" type="datetimeFigureOut">
              <a:rPr lang="ru-RU" smtClean="0"/>
              <a:pPr/>
              <a:t>26.06.2025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FB874-32B0-4E9C-B5C3-3A23743428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947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6A52E-0D56-4915-9AEC-2ABA4A7A353A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635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99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99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1480B9-056A-4868-A5B6-B317BD6EEFDE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191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99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998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998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998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998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998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9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4310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998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998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5835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2839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998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998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998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6A52E-0D56-4915-9AEC-2ABA4A7A353A}" type="slidenum">
              <a:rPr lang="ru-RU" smtClean="0">
                <a:solidFill>
                  <a:prstClr val="black"/>
                </a:solidFill>
              </a:rPr>
              <a:pPr/>
              <a:t>38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553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919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721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* Оформление на доске регистрационных полей </a:t>
            </a:r>
            <a:r>
              <a:rPr lang="ru-RU" dirty="0" err="1"/>
              <a:t>полей</a:t>
            </a:r>
            <a:r>
              <a:rPr lang="ru-RU" dirty="0"/>
              <a:t> бланка</a:t>
            </a:r>
            <a:r>
              <a:rPr lang="ru-RU" baseline="0" dirty="0"/>
              <a:t> регистрации участника ЕГЭ может быть произведено за день до проведения экзамена.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434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885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364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429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9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26.06.2025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794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26.06.2025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50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26.06.2025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791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/>
              <a:pPr/>
              <a:t>26.06.2025</a:t>
            </a:fld>
            <a:endParaRPr kumimoji="0" lang="ru-RU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803400"/>
            <a:ext cx="8153400" cy="43688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54190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26.06.2025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80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26.06.2025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85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26.06.2025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468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26.06.2025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88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26.06.2025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790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26.06.2025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58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26.06.2025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14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26.06.2025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328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tile tx="0" ty="0" sx="85500" sy="91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26.06.2025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16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11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microsoft.com/office/2007/relationships/hdphoto" Target="../media/hdphoto3.wdp"/><Relationship Id="rId4" Type="http://schemas.microsoft.com/office/2007/relationships/hdphoto" Target="../media/hdphoto7.wdp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44.png"/><Relationship Id="rId12" Type="http://schemas.openxmlformats.org/officeDocument/2006/relationships/image" Target="../media/image49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3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42.emf"/><Relationship Id="rId11" Type="http://schemas.openxmlformats.org/officeDocument/2006/relationships/image" Target="../media/image48.jpe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3.png"/><Relationship Id="rId9" Type="http://schemas.openxmlformats.org/officeDocument/2006/relationships/image" Target="../media/image46.png"/><Relationship Id="rId14" Type="http://schemas.openxmlformats.org/officeDocument/2006/relationships/image" Target="../media/image5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1.wdp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tile tx="0" ty="0" sx="85500" sy="91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471143"/>
            <a:ext cx="7772400" cy="14700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1" algn="ctr"/>
            <a:r>
              <a:rPr lang="ru-RU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Инструкция для организаторов </a:t>
            </a:r>
            <a:br>
              <a:rPr lang="ru-RU" sz="3600" b="1" dirty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в аудитории и вне аудитории</a:t>
            </a:r>
          </a:p>
        </p:txBody>
      </p:sp>
    </p:spTree>
    <p:extLst>
      <p:ext uri="{BB962C8B-B14F-4D97-AF65-F5344CB8AC3E}">
        <p14:creationId xmlns:p14="http://schemas.microsoft.com/office/powerpoint/2010/main" val="4032450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1556792"/>
            <a:ext cx="8640959" cy="504056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mbria" panose="02040503050406030204" pitchFamily="18" charset="0"/>
              </a:rPr>
              <a:t>Вход участников ОГЭ в аудиторию: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7450" y="3104964"/>
            <a:ext cx="3672407" cy="2376264"/>
          </a:xfrm>
          <a:prstGeom prst="roundRect">
            <a:avLst>
              <a:gd name="adj" fmla="val 758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Сверить данные документа, удостоверяющего личность участника ЕГЭ, с данными в форме ППЭ-05-02 «Ведомость учета участников ОГЭ и экзаменационных материалов в аудитории ППЭ».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355975" y="2924944"/>
            <a:ext cx="4536504" cy="2736304"/>
          </a:xfrm>
          <a:prstGeom prst="roundRect">
            <a:avLst>
              <a:gd name="adj" fmla="val 828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В случае расхождения персональных данных участника ОГЭ в документе, удостоверяющем личность, с данными в форме ППЭ-05-02 «Ведомость учета участников ОГЭ и ЭМ, в аудитории ППЭ» ответственный организатор заполняет форму ППЭ 12-02 «Ведомость коррекции персональных данных участников ОГЭ в аудитории»;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1521" y="5805264"/>
            <a:ext cx="8640958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сообщить участнику ОГЭ номер его места в аудитории.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2132856"/>
            <a:ext cx="8640959" cy="576064"/>
          </a:xfrm>
          <a:prstGeom prst="roundRect">
            <a:avLst/>
          </a:prstGeom>
          <a:solidFill>
            <a:srgbClr val="214F87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</a:rPr>
              <a:t>Ответственный организатор при входе участников ОГЭ в аудиторию должен: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3929858" y="4005064"/>
            <a:ext cx="426118" cy="576064"/>
          </a:xfrm>
          <a:prstGeom prst="rightArrow">
            <a:avLst>
              <a:gd name="adj1" fmla="val 50000"/>
              <a:gd name="adj2" fmla="val 74253"/>
            </a:avLst>
          </a:prstGeom>
          <a:gradFill flip="none" rotWithShape="1">
            <a:gsLst>
              <a:gs pos="42000">
                <a:srgbClr val="C7DBFF"/>
              </a:gs>
              <a:gs pos="79000">
                <a:srgbClr val="DFA8A6"/>
              </a:gs>
              <a:gs pos="35000">
                <a:srgbClr val="B6D0FF"/>
              </a:gs>
              <a:gs pos="17000">
                <a:schemeClr val="accent1">
                  <a:tint val="50000"/>
                  <a:satMod val="300000"/>
                </a:schemeClr>
              </a:gs>
              <a:gs pos="63000">
                <a:srgbClr val="ECCCCB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Проведение ОГЭ</a:t>
            </a:r>
          </a:p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 в аудитории</a:t>
            </a:r>
          </a:p>
        </p:txBody>
      </p:sp>
    </p:spTree>
    <p:extLst>
      <p:ext uri="{BB962C8B-B14F-4D97-AF65-F5344CB8AC3E}">
        <p14:creationId xmlns:p14="http://schemas.microsoft.com/office/powerpoint/2010/main" val="377812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8101"/>
            <a:ext cx="8229600" cy="1143000"/>
          </a:xfrm>
        </p:spPr>
        <p:txBody>
          <a:bodyPr>
            <a:noAutofit/>
          </a:bodyPr>
          <a:lstStyle/>
          <a:p>
            <a:r>
              <a:rPr lang="ru-RU" alt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форма ППЭ-12-02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81" y="1340768"/>
            <a:ext cx="8839200" cy="4943475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11401" y="5684714"/>
            <a:ext cx="540060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2415657" y="3164434"/>
            <a:ext cx="2736304" cy="24482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3495777" y="3164434"/>
            <a:ext cx="3024336" cy="24482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4719913" y="3164434"/>
            <a:ext cx="2664296" cy="24482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237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75658" y="-891480"/>
            <a:ext cx="6264694" cy="8712970"/>
          </a:xfrm>
        </p:spPr>
      </p:pic>
    </p:spTree>
    <p:extLst>
      <p:ext uri="{BB962C8B-B14F-4D97-AF65-F5344CB8AC3E}">
        <p14:creationId xmlns:p14="http://schemas.microsoft.com/office/powerpoint/2010/main" val="1471432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51519" y="2204864"/>
            <a:ext cx="8612621" cy="1944216"/>
          </a:xfrm>
          <a:prstGeom prst="roundRect">
            <a:avLst>
              <a:gd name="adj" fmla="val 9482"/>
            </a:avLst>
          </a:prstGeom>
          <a:solidFill>
            <a:schemeClr val="lt1"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274435" y="4293096"/>
            <a:ext cx="8589706" cy="2160240"/>
          </a:xfrm>
          <a:prstGeom prst="round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Проведение ОГЭ</a:t>
            </a:r>
          </a:p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 в аудитории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1558196"/>
            <a:ext cx="8640960" cy="50265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i="1" dirty="0">
                <a:solidFill>
                  <a:schemeClr val="tx1"/>
                </a:solidFill>
                <a:latin typeface="Cambria" panose="02040503050406030204" pitchFamily="18" charset="0"/>
              </a:rPr>
              <a:t>Организатор должен: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51520" y="2204864"/>
            <a:ext cx="6048672" cy="9721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проследить, чтобы  участник ОГЭ занял отведенное ему место строго в соответствии</a:t>
            </a:r>
            <a:r>
              <a:rPr lang="ru-RU" b="1" dirty="0">
                <a:latin typeface="Cambria" panose="020405030504060302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</a:rPr>
              <a:t>с</a:t>
            </a:r>
            <a:r>
              <a:rPr lang="ru-RU" b="1" dirty="0">
                <a:latin typeface="Cambria" panose="02040503050406030204" pitchFamily="18" charset="0"/>
              </a:rPr>
              <a:t> </a:t>
            </a:r>
            <a:r>
              <a:rPr lang="ru-RU" dirty="0">
                <a:latin typeface="Cambria" panose="02040503050406030204" pitchFamily="18" charset="0"/>
              </a:rPr>
              <a:t>формой ППЭ-05-01 «Список участников ГИА в аудитории ППЭ»;</a:t>
            </a:r>
            <a:endParaRPr lang="ru-RU" dirty="0">
              <a:effectLst/>
              <a:latin typeface="Cambria" panose="02040503050406030204" pitchFamily="18" charset="0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2831833" y="4293096"/>
            <a:ext cx="6032308" cy="216024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напомнить участникам ОГЭ о ведении видеонаблюдения в ППЭ и о запрете иметь при себе уведомление о регистрации на экзамен, средства связи, электронно-вычислительную технику, фото-, аудио- и видеоаппаратуру, справочные материалы, письменные заметки и иные средства хранения и передачи информации. </a:t>
            </a:r>
          </a:p>
        </p:txBody>
      </p:sp>
      <p:pic>
        <p:nvPicPr>
          <p:cNvPr id="2050" name="Picture 2" descr="C:\Users\косатюк_п\Documents\ГИА-11\Обучение специалистов ППЭ\moodle\для moodle\картинки\640x3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156" y1="31667" x2="57188" y2="13333"/>
                        <a14:foregroundMark x1="57188" y1="13333" x2="94219" y2="35833"/>
                        <a14:foregroundMark x1="94844" y1="56111" x2="36094" y2="99444"/>
                        <a14:foregroundMark x1="36406" y1="97222" x2="3125" y2="51944"/>
                        <a14:backgroundMark x1="5000" y1="18056" x2="49219" y2="10833"/>
                        <a14:backgroundMark x1="60000" y1="5556" x2="83438" y2="12500"/>
                        <a14:backgroundMark x1="97813" y1="53333" x2="98594" y2="73333"/>
                        <a14:backgroundMark x1="68125" y1="90833" x2="50000" y2="98889"/>
                        <a14:backgroundMark x1="1406" y1="32222" x2="2188" y2="82778"/>
                        <a14:backgroundMark x1="12812" y1="95000" x2="27344" y2="96667"/>
                        <a14:backgroundMark x1="27656" y1="95000" x2="31406" y2="97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348880"/>
            <a:ext cx="256394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Группа 20"/>
          <p:cNvGrpSpPr/>
          <p:nvPr/>
        </p:nvGrpSpPr>
        <p:grpSpPr>
          <a:xfrm>
            <a:off x="441380" y="4437112"/>
            <a:ext cx="2281461" cy="1824905"/>
            <a:chOff x="6474491" y="4324421"/>
            <a:chExt cx="2281461" cy="1824905"/>
          </a:xfrm>
        </p:grpSpPr>
        <p:pic>
          <p:nvPicPr>
            <p:cNvPr id="84" name="Picture 6" descr="C:\Users\косатюк_п\Documents\ГИА-11\Обучение специалистов ППЭ\moodle\для moodle\картинки\99637599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9800" l="0" r="100000">
                          <a14:foregroundMark x1="23896" y1="79359" x2="69277" y2="89780"/>
                          <a14:foregroundMark x1="55823" y1="80160" x2="77912" y2="89579"/>
                          <a14:foregroundMark x1="5823" y1="93387" x2="94378" y2="93788"/>
                          <a14:foregroundMark x1="5735" y1="7143" x2="93907" y2="8214"/>
                          <a14:backgroundMark x1="4618" y1="1202" x2="803" y2="3206"/>
                          <a14:backgroundMark x1="95984" y1="802" x2="99197" y2="38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4491" y="5150910"/>
              <a:ext cx="996415" cy="998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8062025" y="4346559"/>
              <a:ext cx="693927" cy="656536"/>
              <a:chOff x="8014205" y="4509120"/>
              <a:chExt cx="590243" cy="553805"/>
            </a:xfrm>
          </p:grpSpPr>
          <p:pic>
            <p:nvPicPr>
              <p:cNvPr id="2052" name="Picture 4" descr="C:\Users\косатюк_п\Documents\ГИА-11\Обучение специалистов ППЭ\moodle\для moodle\картинки\preview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100000" l="0" r="100000">
                            <a14:foregroundMark x1="15839" y1="11813" x2="73286" y2="35989"/>
                            <a14:foregroundMark x1="89598" y1="59615" x2="46809" y2="8406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14205" y="4571220"/>
                <a:ext cx="590243" cy="4781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Знак запрета 14"/>
              <p:cNvSpPr/>
              <p:nvPr/>
            </p:nvSpPr>
            <p:spPr>
              <a:xfrm>
                <a:off x="8014205" y="4509120"/>
                <a:ext cx="590243" cy="553805"/>
              </a:xfrm>
              <a:prstGeom prst="noSmoking">
                <a:avLst>
                  <a:gd name="adj" fmla="val 5105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" name="Группа 19"/>
            <p:cNvGrpSpPr/>
            <p:nvPr/>
          </p:nvGrpSpPr>
          <p:grpSpPr>
            <a:xfrm>
              <a:off x="6474491" y="4327323"/>
              <a:ext cx="736833" cy="698545"/>
              <a:chOff x="7290237" y="4432859"/>
              <a:chExt cx="590243" cy="558783"/>
            </a:xfrm>
          </p:grpSpPr>
          <p:pic>
            <p:nvPicPr>
              <p:cNvPr id="2054" name="Picture 6" descr="C:\Users\косатюк_п\Documents\ГИА-11\Обучение специалистов ППЭ\moodle\для moodle\картинки\camera-icon-hi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90000" l="0" r="100000">
                            <a14:foregroundMark x1="22000" y1="31500" x2="82000" y2="33167"/>
                            <a14:foregroundMark x1="58000" y1="50500" x2="58000" y2="50500"/>
                            <a14:foregroundMark x1="59333" y1="22833" x2="59333" y2="22833"/>
                            <a14:foregroundMark x1="77333" y1="24833" x2="77333" y2="24833"/>
                            <a14:foregroundMark x1="22000" y1="24833" x2="22000" y2="24833"/>
                            <a14:foregroundMark x1="42500" y1="51667" x2="42500" y2="51667"/>
                            <a14:foregroundMark x1="45000" y1="44667" x2="57833" y2="38000"/>
                            <a14:foregroundMark x1="66500" y1="42000" x2="73333" y2="52667"/>
                            <a14:foregroundMark x1="73000" y1="55333" x2="60667" y2="68167"/>
                            <a14:foregroundMark x1="76500" y1="44667" x2="90000" y2="45000"/>
                            <a14:foregroundMark x1="89833" y1="45000" x2="91333" y2="45000"/>
                            <a14:foregroundMark x1="40667" y1="44667" x2="8667" y2="44167"/>
                            <a14:foregroundMark x1="43833" y1="23333" x2="43833" y2="23333"/>
                            <a14:foregroundMark x1="50833" y1="23500" x2="50833" y2="23500"/>
                            <a14:foregroundMark x1="47333" y1="20833" x2="53167" y2="215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05966" y="4432859"/>
                <a:ext cx="558783" cy="5587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0" name="Знак запрета 99"/>
              <p:cNvSpPr/>
              <p:nvPr/>
            </p:nvSpPr>
            <p:spPr>
              <a:xfrm>
                <a:off x="7290237" y="4435349"/>
                <a:ext cx="590243" cy="553805"/>
              </a:xfrm>
              <a:prstGeom prst="noSmoking">
                <a:avLst>
                  <a:gd name="adj" fmla="val 5105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" name="Группа 18"/>
            <p:cNvGrpSpPr/>
            <p:nvPr/>
          </p:nvGrpSpPr>
          <p:grpSpPr>
            <a:xfrm>
              <a:off x="7569627" y="5229200"/>
              <a:ext cx="962813" cy="841837"/>
              <a:chOff x="6437856" y="4426898"/>
              <a:chExt cx="590243" cy="553805"/>
            </a:xfrm>
          </p:grpSpPr>
          <p:pic>
            <p:nvPicPr>
              <p:cNvPr id="2053" name="Picture 5" descr="C:\Users\косатюк_п\Documents\ГИА-11\Обучение специалистов ППЭ\moodle\для moodle\картинки\white-star-vector-4T9ER47ec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8224" y="4450098"/>
                <a:ext cx="288032" cy="5074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1" name="Знак запрета 100"/>
              <p:cNvSpPr/>
              <p:nvPr/>
            </p:nvSpPr>
            <p:spPr>
              <a:xfrm>
                <a:off x="6437856" y="4426898"/>
                <a:ext cx="590243" cy="553805"/>
              </a:xfrm>
              <a:prstGeom prst="noSmoking">
                <a:avLst>
                  <a:gd name="adj" fmla="val 5105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7274284" y="4324421"/>
              <a:ext cx="741340" cy="700812"/>
              <a:chOff x="7517301" y="5299589"/>
              <a:chExt cx="590243" cy="553805"/>
            </a:xfrm>
          </p:grpSpPr>
          <p:pic>
            <p:nvPicPr>
              <p:cNvPr id="2055" name="Picture 7" descr="C:\Users\косатюк_п\Documents\ГИА-11\Обучение специалистов ППЭ\moodle\для moodle\картинки\400_F_4355782_VIxSBMULVOXixykDNj2J4RKfzfReUpDp_PXP.jpg"/>
              <p:cNvPicPr>
                <a:picLocks noChangeAspect="1" noChangeArrowheads="1"/>
              </p:cNvPicPr>
              <p:nvPr/>
            </p:nvPicPr>
            <p:blipFill>
              <a:blip r:embed="rId12" cstate="print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0" b="99349" l="0" r="100000">
                            <a14:foregroundMark x1="18000" y1="74593" x2="19500" y2="83713"/>
                            <a14:foregroundMark x1="17000" y1="85993" x2="17750" y2="66450"/>
                            <a14:foregroundMark x1="25500" y1="76873" x2="25500" y2="76873"/>
                            <a14:backgroundMark x1="11250" y1="63844" x2="16250" y2="65147"/>
                            <a14:backgroundMark x1="34000" y1="54072" x2="33750" y2="54072"/>
                            <a14:backgroundMark x1="27750" y1="23779" x2="27750" y2="23779"/>
                            <a14:backgroundMark x1="66500" y1="30945" x2="71750" y2="32573"/>
                            <a14:backgroundMark x1="37000" y1="60586" x2="36500" y2="5993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47566" y="5373215"/>
                <a:ext cx="529714" cy="406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2" name="Знак запрета 101"/>
              <p:cNvSpPr/>
              <p:nvPr/>
            </p:nvSpPr>
            <p:spPr>
              <a:xfrm>
                <a:off x="7517301" y="5299589"/>
                <a:ext cx="590243" cy="553805"/>
              </a:xfrm>
              <a:prstGeom prst="noSmoking">
                <a:avLst>
                  <a:gd name="adj" fmla="val 5105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3" name="Скругленный прямоугольник 22"/>
          <p:cNvSpPr/>
          <p:nvPr/>
        </p:nvSpPr>
        <p:spPr>
          <a:xfrm>
            <a:off x="251395" y="3176972"/>
            <a:ext cx="6048672" cy="9721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следить, чтобы участники ОГЭ не менялись местами;</a:t>
            </a:r>
            <a:endParaRPr lang="ru-RU" dirty="0"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78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44219" y="1942745"/>
            <a:ext cx="8640957" cy="375316"/>
          </a:xfrm>
          <a:prstGeom prst="roundRect">
            <a:avLst>
              <a:gd name="adj" fmla="val 7709"/>
            </a:avLst>
          </a:prstGeom>
          <a:solidFill>
            <a:srgbClr val="9EBFE6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58622" tIns="58622" rIns="58622" bIns="58622" numCol="1" spcCol="1270" anchor="b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Информирование участников ОГЭ:</a:t>
            </a:r>
          </a:p>
        </p:txBody>
      </p:sp>
      <p:sp>
        <p:nvSpPr>
          <p:cNvPr id="16" name="Прямоугольник с двумя вырезанными противолежащими углами 15"/>
          <p:cNvSpPr/>
          <p:nvPr/>
        </p:nvSpPr>
        <p:spPr>
          <a:xfrm flipH="1">
            <a:off x="344219" y="2317749"/>
            <a:ext cx="4176465" cy="446616"/>
          </a:xfrm>
          <a:prstGeom prst="snip2DiagRect">
            <a:avLst/>
          </a:prstGeom>
          <a:gradFill flip="none" rotWithShape="1">
            <a:gsLst>
              <a:gs pos="0">
                <a:srgbClr val="9EBFE6">
                  <a:tint val="66000"/>
                  <a:satMod val="160000"/>
                </a:srgbClr>
              </a:gs>
              <a:gs pos="50000">
                <a:srgbClr val="9EBFE6">
                  <a:tint val="44500"/>
                  <a:satMod val="160000"/>
                </a:srgbClr>
              </a:gs>
              <a:gs pos="100000">
                <a:srgbClr val="9EBFE6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8EB4E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58622" tIns="58622" rIns="58622" bIns="58622" numCol="1" spcCol="127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о порядке проведения экзамена,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339755" y="-155417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Проведение ОГЭ в аудитории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345370" y="1506220"/>
            <a:ext cx="4248471" cy="410094"/>
            <a:chOff x="214203" y="3140967"/>
            <a:chExt cx="2965810" cy="706143"/>
          </a:xfrm>
          <a:effectLst/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14203" y="3140969"/>
              <a:ext cx="2965810" cy="706141"/>
            </a:xfrm>
            <a:prstGeom prst="roundRect">
              <a:avLst/>
            </a:prstGeom>
            <a:solidFill>
              <a:srgbClr val="6FA0DB"/>
            </a:solidFill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58622" tIns="58622" rIns="58622" bIns="58622" numCol="1" spcCol="1270" anchor="ctr" anchorCtr="0">
              <a:noAutofit/>
            </a:bodyPr>
            <a:lstStyle/>
            <a:p>
              <a:pPr lvl="0" algn="r" defTabSz="355600">
                <a:lnSpc>
                  <a:spcPct val="90000"/>
                </a:lnSpc>
                <a:spcBef>
                  <a:spcPct val="0"/>
                </a:spcBef>
              </a:pPr>
              <a:r>
                <a:rPr lang="ru-RU" dirty="0">
                  <a:solidFill>
                    <a:schemeClr val="tx1"/>
                  </a:solidFill>
                  <a:latin typeface="Cambria" panose="02040503050406030204" pitchFamily="18" charset="0"/>
                </a:rPr>
                <a:t>В 9:50 по </a:t>
              </a:r>
              <a:r>
                <a:rPr lang="ru-RU" kern="1200" dirty="0">
                  <a:solidFill>
                    <a:schemeClr val="tx1"/>
                  </a:solidFill>
                  <a:latin typeface="Cambria" panose="02040503050406030204" pitchFamily="18" charset="0"/>
                </a:rPr>
                <a:t>местному времени</a:t>
              </a:r>
            </a:p>
          </p:txBody>
        </p:sp>
        <p:sp>
          <p:nvSpPr>
            <p:cNvPr id="11" name="Прямоугольник с двумя скругленными противолежащими углами 10"/>
            <p:cNvSpPr/>
            <p:nvPr/>
          </p:nvSpPr>
          <p:spPr>
            <a:xfrm>
              <a:off x="214204" y="3140967"/>
              <a:ext cx="676413" cy="706143"/>
            </a:xfrm>
            <a:prstGeom prst="round2DiagRect">
              <a:avLst>
                <a:gd name="adj1" fmla="val 17801"/>
                <a:gd name="adj2" fmla="val 0"/>
              </a:avLst>
            </a:prstGeom>
            <a:solidFill>
              <a:srgbClr val="00B05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1 часть</a:t>
              </a:r>
            </a:p>
          </p:txBody>
        </p:sp>
      </p:grpSp>
      <p:sp>
        <p:nvSpPr>
          <p:cNvPr id="27" name="Прямоугольник с двумя вырезанными противолежащими углами 26"/>
          <p:cNvSpPr/>
          <p:nvPr/>
        </p:nvSpPr>
        <p:spPr>
          <a:xfrm flipH="1">
            <a:off x="251523" y="2762489"/>
            <a:ext cx="4176465" cy="734648"/>
          </a:xfrm>
          <a:prstGeom prst="snip2DiagRect">
            <a:avLst/>
          </a:prstGeom>
          <a:solidFill>
            <a:srgbClr val="E0EAFF"/>
          </a:solidFill>
          <a:ln w="6350">
            <a:solidFill>
              <a:srgbClr val="8EB4E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58622" tIns="58622" rIns="58622" bIns="58622" numCol="1" spcCol="127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о продолжительности выполнения экзаменационной работы по соответствующему учебному предмету, </a:t>
            </a:r>
          </a:p>
        </p:txBody>
      </p:sp>
      <p:sp>
        <p:nvSpPr>
          <p:cNvPr id="15" name="Прямоугольник с двумя вырезанными противолежащими углами 14"/>
          <p:cNvSpPr/>
          <p:nvPr/>
        </p:nvSpPr>
        <p:spPr>
          <a:xfrm flipH="1">
            <a:off x="4520684" y="2280843"/>
            <a:ext cx="4324533" cy="446616"/>
          </a:xfrm>
          <a:prstGeom prst="snip2DiagRect">
            <a:avLst/>
          </a:prstGeom>
          <a:gradFill flip="none" rotWithShape="1">
            <a:gsLst>
              <a:gs pos="0">
                <a:srgbClr val="9EBFE6">
                  <a:tint val="66000"/>
                  <a:satMod val="160000"/>
                </a:srgbClr>
              </a:gs>
              <a:gs pos="50000">
                <a:srgbClr val="9EBFE6">
                  <a:tint val="44500"/>
                  <a:satMod val="160000"/>
                </a:srgbClr>
              </a:gs>
              <a:gs pos="100000">
                <a:srgbClr val="9EBFE6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8EB4E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58622" tIns="58622" rIns="58622" bIns="58622" numCol="1" spcCol="127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о правилах заполнения бланков ОГЭ, </a:t>
            </a:r>
          </a:p>
        </p:txBody>
      </p:sp>
      <p:sp>
        <p:nvSpPr>
          <p:cNvPr id="17" name="Прямоугольник с двумя вырезанными противолежащими углами 16"/>
          <p:cNvSpPr/>
          <p:nvPr/>
        </p:nvSpPr>
        <p:spPr>
          <a:xfrm flipH="1">
            <a:off x="4427988" y="2686070"/>
            <a:ext cx="4298637" cy="734648"/>
          </a:xfrm>
          <a:prstGeom prst="snip2DiagRect">
            <a:avLst/>
          </a:prstGeom>
          <a:solidFill>
            <a:srgbClr val="E0EAFF"/>
          </a:solidFill>
          <a:ln w="6350">
            <a:solidFill>
              <a:srgbClr val="8EB4E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58622" tIns="58622" rIns="58622" bIns="58622" numCol="1" spcCol="127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о порядке  и сроках подачи апелляций о нарушении установленного Порядка проведения ГИА, </a:t>
            </a:r>
          </a:p>
        </p:txBody>
      </p:sp>
      <p:sp>
        <p:nvSpPr>
          <p:cNvPr id="18" name="Прямоугольник с двумя вырезанными противолежащими углами 17"/>
          <p:cNvSpPr/>
          <p:nvPr/>
        </p:nvSpPr>
        <p:spPr>
          <a:xfrm flipH="1">
            <a:off x="251523" y="3540341"/>
            <a:ext cx="4176465" cy="496772"/>
          </a:xfrm>
          <a:prstGeom prst="snip2DiagRect">
            <a:avLst/>
          </a:prstGeom>
          <a:solidFill>
            <a:srgbClr val="E0EAFF"/>
          </a:solidFill>
          <a:ln w="6350">
            <a:solidFill>
              <a:srgbClr val="8EB4E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58622" tIns="58622" rIns="58622" bIns="58622" numCol="1" spcCol="127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о порядке подачи апелляций о несогласии с выставленными баллами,</a:t>
            </a:r>
          </a:p>
        </p:txBody>
      </p:sp>
      <p:sp>
        <p:nvSpPr>
          <p:cNvPr id="19" name="Прямоугольник с двумя вырезанными противолежащими углами 18"/>
          <p:cNvSpPr/>
          <p:nvPr/>
        </p:nvSpPr>
        <p:spPr>
          <a:xfrm flipH="1">
            <a:off x="4427988" y="3414692"/>
            <a:ext cx="4324529" cy="491266"/>
          </a:xfrm>
          <a:prstGeom prst="snip2DiagRect">
            <a:avLst/>
          </a:prstGeom>
          <a:solidFill>
            <a:srgbClr val="E0EAFF"/>
          </a:solidFill>
          <a:ln w="6350">
            <a:solidFill>
              <a:srgbClr val="8EB4E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58622" tIns="58622" rIns="58622" bIns="58622" numCol="1" spcCol="127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о случаях удаления с экзамена</a:t>
            </a:r>
          </a:p>
        </p:txBody>
      </p:sp>
      <p:sp>
        <p:nvSpPr>
          <p:cNvPr id="20" name="Прямоугольник с двумя вырезанными противолежащими углами 19"/>
          <p:cNvSpPr/>
          <p:nvPr/>
        </p:nvSpPr>
        <p:spPr>
          <a:xfrm flipH="1">
            <a:off x="235578" y="4037113"/>
            <a:ext cx="4176465" cy="554716"/>
          </a:xfrm>
          <a:prstGeom prst="snip2DiagRect">
            <a:avLst/>
          </a:prstGeom>
          <a:gradFill flip="none" rotWithShape="1">
            <a:gsLst>
              <a:gs pos="0">
                <a:srgbClr val="9EBFE6">
                  <a:tint val="66000"/>
                  <a:satMod val="160000"/>
                </a:srgbClr>
              </a:gs>
              <a:gs pos="50000">
                <a:srgbClr val="9EBFE6">
                  <a:tint val="44500"/>
                  <a:satMod val="160000"/>
                </a:srgbClr>
              </a:gs>
              <a:gs pos="100000">
                <a:srgbClr val="9EBFE6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8EB4E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58622" tIns="58622" rIns="58622" bIns="58622" numCol="1" spcCol="127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о времени и месте ознакомления с результатами ОГЭ, </a:t>
            </a:r>
          </a:p>
        </p:txBody>
      </p:sp>
      <p:sp>
        <p:nvSpPr>
          <p:cNvPr id="21" name="Прямоугольник с двумя вырезанными противолежащими углами 20"/>
          <p:cNvSpPr/>
          <p:nvPr/>
        </p:nvSpPr>
        <p:spPr>
          <a:xfrm flipH="1">
            <a:off x="4443933" y="3905958"/>
            <a:ext cx="4320477" cy="554716"/>
          </a:xfrm>
          <a:prstGeom prst="snip2DiagRect">
            <a:avLst/>
          </a:prstGeom>
          <a:gradFill flip="none" rotWithShape="1">
            <a:gsLst>
              <a:gs pos="0">
                <a:srgbClr val="9EBFE6">
                  <a:tint val="66000"/>
                  <a:satMod val="160000"/>
                </a:srgbClr>
              </a:gs>
              <a:gs pos="50000">
                <a:srgbClr val="9EBFE6">
                  <a:tint val="44500"/>
                  <a:satMod val="160000"/>
                </a:srgbClr>
              </a:gs>
              <a:gs pos="100000">
                <a:srgbClr val="9EBFE6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8EB4E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58622" tIns="58622" rIns="58622" bIns="58622" numCol="1" spcCol="127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о том, что записи на КИМ и черновиках не обрабатываются и не проверяются.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5578" y="4641363"/>
            <a:ext cx="8749598" cy="205055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Математика – 3 ч 55 мин (линейка)</a:t>
            </a:r>
          </a:p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ДАТА ОЗНАКОМЛЕНИЯ С РЕЗУЛЬТАТАМИ – </a:t>
            </a:r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09</a:t>
            </a:r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.07.2025 </a:t>
            </a:r>
            <a:endParaRPr lang="ru-RU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1027" name="Picture 3" descr="C:\Users\косатюк_п\Documents\ГИА-11\Обучение специалистов ППЭ\moodle\для moodle\картинки\вахта-человека-3d-246841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2500" l="10000" r="9425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38778"/>
            <a:ext cx="1847423" cy="184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72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6" y="4399353"/>
            <a:ext cx="3675760" cy="19809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11"/>
          <a:stretch/>
        </p:blipFill>
        <p:spPr>
          <a:xfrm>
            <a:off x="1259633" y="4911149"/>
            <a:ext cx="1791359" cy="14896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175504" y="2447512"/>
            <a:ext cx="2722693" cy="157320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9034" tIns="49517" rIns="99034" bIns="49517" rtlCol="0" anchor="ctr"/>
          <a:lstStyle/>
          <a:p>
            <a:pPr algn="ctr"/>
            <a:r>
              <a:rPr lang="ru-RU" sz="2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</a:t>
            </a:r>
            <a:r>
              <a:rPr lang="ru-RU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10.01</a:t>
            </a:r>
            <a:r>
              <a:rPr lang="ru-RU" sz="2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по местному времени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056" y="1758483"/>
            <a:ext cx="5317563" cy="2822645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9034" tIns="49517" rIns="99034" bIns="49517" rtlCol="0" anchor="ctr"/>
          <a:lstStyle/>
          <a:p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- Печать  ЭМ</a:t>
            </a:r>
          </a:p>
        </p:txBody>
      </p:sp>
      <p:sp>
        <p:nvSpPr>
          <p:cNvPr id="14" name="Нашивка 13"/>
          <p:cNvSpPr/>
          <p:nvPr/>
        </p:nvSpPr>
        <p:spPr>
          <a:xfrm>
            <a:off x="5802670" y="3234116"/>
            <a:ext cx="275783" cy="254569"/>
          </a:xfrm>
          <a:prstGeom prst="chevron">
            <a:avLst/>
          </a:prstGeom>
          <a:solidFill>
            <a:srgbClr val="D9DADB"/>
          </a:solidFill>
          <a:ln>
            <a:solidFill>
              <a:srgbClr val="B1B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34" tIns="49517" rIns="99034" bIns="49517" rtlCol="0" anchor="ctr"/>
          <a:lstStyle/>
          <a:p>
            <a:pPr algn="ctr"/>
            <a:endParaRPr lang="ru-RU" sz="1108">
              <a:solidFill>
                <a:schemeClr val="tx1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832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с двумя вырезанными противолежащими углами 15"/>
          <p:cNvSpPr/>
          <p:nvPr/>
        </p:nvSpPr>
        <p:spPr>
          <a:xfrm flipH="1">
            <a:off x="251519" y="2979205"/>
            <a:ext cx="3852426" cy="501770"/>
          </a:xfrm>
          <a:prstGeom prst="snip2DiagRect">
            <a:avLst/>
          </a:prstGeom>
          <a:gradFill flip="none" rotWithShape="1">
            <a:gsLst>
              <a:gs pos="0">
                <a:srgbClr val="9EBFE6">
                  <a:tint val="66000"/>
                  <a:satMod val="160000"/>
                </a:srgbClr>
              </a:gs>
              <a:gs pos="50000">
                <a:srgbClr val="9EBFE6">
                  <a:tint val="44500"/>
                  <a:satMod val="160000"/>
                </a:srgbClr>
              </a:gs>
              <a:gs pos="100000">
                <a:srgbClr val="9EBFE6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8EB4E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58622" tIns="58622" rIns="58622" bIns="58622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Приступить ко 2 части инструкции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699792" y="181971"/>
            <a:ext cx="62853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>
                <a:solidFill>
                  <a:srgbClr val="FF0000"/>
                </a:solidFill>
                <a:latin typeface="Cambria" panose="02040503050406030204" pitchFamily="18" charset="0"/>
              </a:rPr>
              <a:t>Проведение ОГЭ</a:t>
            </a:r>
          </a:p>
          <a:p>
            <a:pPr algn="l"/>
            <a:r>
              <a:rPr lang="ru-RU" sz="3200" b="1" dirty="0">
                <a:solidFill>
                  <a:srgbClr val="FF0000"/>
                </a:solidFill>
                <a:latin typeface="Cambria" panose="02040503050406030204" pitchFamily="18" charset="0"/>
              </a:rPr>
              <a:t> в аудитории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5289" y="1381871"/>
            <a:ext cx="8640960" cy="502652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</a:rPr>
              <a:t>До начала экзамена организатор в аудитории должен: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84739" y="2006358"/>
            <a:ext cx="5229963" cy="383465"/>
          </a:xfrm>
          <a:prstGeom prst="roundRect">
            <a:avLst/>
          </a:prstGeom>
          <a:solidFill>
            <a:schemeClr val="accent1">
              <a:shade val="51000"/>
              <a:satMod val="13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58622" tIns="58622" rIns="58622" bIns="58622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провести инструктаж участников ОГЭ: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51519" y="1993045"/>
            <a:ext cx="7704852" cy="986159"/>
            <a:chOff x="213530" y="2222035"/>
            <a:chExt cx="2965810" cy="1698070"/>
          </a:xfrm>
          <a:effectLst/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13530" y="3016942"/>
              <a:ext cx="2965810" cy="903163"/>
            </a:xfrm>
            <a:prstGeom prst="roundRect">
              <a:avLst/>
            </a:prstGeom>
            <a:solidFill>
              <a:srgbClr val="6FA0DB"/>
            </a:solidFill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58622" tIns="58622" rIns="58622" bIns="58622" numCol="1" spcCol="127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Раздать всем участникам ОГЭ ИК в произвольном порядке </a:t>
              </a:r>
            </a:p>
          </p:txBody>
        </p:sp>
        <p:sp>
          <p:nvSpPr>
            <p:cNvPr id="11" name="Прямоугольник с двумя скругленными противолежащими углами 10"/>
            <p:cNvSpPr/>
            <p:nvPr/>
          </p:nvSpPr>
          <p:spPr>
            <a:xfrm>
              <a:off x="213530" y="2222035"/>
              <a:ext cx="676413" cy="706143"/>
            </a:xfrm>
            <a:prstGeom prst="round2DiagRect">
              <a:avLst>
                <a:gd name="adj1" fmla="val 17801"/>
                <a:gd name="adj2" fmla="val 0"/>
              </a:avLst>
            </a:prstGeom>
            <a:solidFill>
              <a:srgbClr val="00B05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2 часть</a:t>
              </a:r>
            </a:p>
          </p:txBody>
        </p:sp>
      </p:grpSp>
      <p:sp>
        <p:nvSpPr>
          <p:cNvPr id="19" name="Прямоугольник с двумя вырезанными противолежащими углами 18"/>
          <p:cNvSpPr/>
          <p:nvPr/>
        </p:nvSpPr>
        <p:spPr>
          <a:xfrm flipH="1">
            <a:off x="251519" y="5229200"/>
            <a:ext cx="8654720" cy="504056"/>
          </a:xfrm>
          <a:prstGeom prst="snip2DiagRect">
            <a:avLst/>
          </a:prstGeom>
          <a:gradFill flip="none" rotWithShape="1">
            <a:gsLst>
              <a:gs pos="0">
                <a:srgbClr val="9EBFE6">
                  <a:tint val="66000"/>
                  <a:satMod val="160000"/>
                </a:srgbClr>
              </a:gs>
              <a:gs pos="50000">
                <a:srgbClr val="9EBFE6">
                  <a:tint val="44500"/>
                  <a:satMod val="160000"/>
                </a:srgbClr>
              </a:gs>
              <a:gs pos="100000">
                <a:srgbClr val="9EBFE6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8EB4E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58622" tIns="58622" rIns="58622" bIns="58622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solidFill>
                  <a:srgbClr val="FF0000"/>
                </a:solidFill>
                <a:latin typeface="Cambria" panose="02040503050406030204" pitchFamily="18" charset="0"/>
              </a:rPr>
              <a:t>Организатор должен проверить правильность заполнения регистрационных полей на всех бланках ОГЭ</a:t>
            </a:r>
          </a:p>
        </p:txBody>
      </p:sp>
      <p:sp>
        <p:nvSpPr>
          <p:cNvPr id="25" name="Прямоугольник с двумя вырезанными противолежащими углами 24"/>
          <p:cNvSpPr/>
          <p:nvPr/>
        </p:nvSpPr>
        <p:spPr>
          <a:xfrm flipH="1">
            <a:off x="323526" y="5730971"/>
            <a:ext cx="8657107" cy="864095"/>
          </a:xfrm>
          <a:prstGeom prst="snip2Diag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58622" tIns="58622" rIns="58622" bIns="58622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После заполнения всеми участниками ОГЭ регистрационных полей всех бланков </a:t>
            </a: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объявить начало экзамена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и зафиксировать на доске время его начала и окончания </a:t>
            </a:r>
          </a:p>
        </p:txBody>
      </p:sp>
      <p:sp>
        <p:nvSpPr>
          <p:cNvPr id="20" name="Прямоугольник с двумя вырезанными противолежащими углами 19"/>
          <p:cNvSpPr/>
          <p:nvPr/>
        </p:nvSpPr>
        <p:spPr>
          <a:xfrm flipH="1">
            <a:off x="251519" y="3557416"/>
            <a:ext cx="3855922" cy="1455760"/>
          </a:xfrm>
          <a:prstGeom prst="snip2DiagRect">
            <a:avLst/>
          </a:prstGeom>
          <a:solidFill>
            <a:srgbClr val="E0EAFF"/>
          </a:solidFill>
          <a:ln w="6350">
            <a:solidFill>
              <a:srgbClr val="8EB4E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58622" tIns="58622" rIns="58622" bIns="58622" numCol="1" spcCol="127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Участники ОГЭ:</a:t>
            </a:r>
          </a:p>
          <a:p>
            <a:pPr marL="285750" indent="-28575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проверяют комплектность ЭМ и на наличие брака;</a:t>
            </a:r>
          </a:p>
          <a:p>
            <a:pPr marL="285750" indent="-28575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заполняют регистрационные поля всех бланков</a:t>
            </a:r>
          </a:p>
          <a:p>
            <a:pPr marL="285750" indent="-28575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ставят подпись участников ОГЭ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4211395" y="3047483"/>
            <a:ext cx="4694846" cy="2073651"/>
            <a:chOff x="251519" y="2948160"/>
            <a:chExt cx="5760641" cy="2073651"/>
          </a:xfrm>
        </p:grpSpPr>
        <p:sp>
          <p:nvSpPr>
            <p:cNvPr id="22" name="Прямоугольник с двумя скругленными соседними углами 21"/>
            <p:cNvSpPr/>
            <p:nvPr/>
          </p:nvSpPr>
          <p:spPr>
            <a:xfrm>
              <a:off x="251519" y="2948160"/>
              <a:ext cx="5760640" cy="335349"/>
            </a:xfrm>
            <a:prstGeom prst="round2SameRect">
              <a:avLst>
                <a:gd name="adj1" fmla="val 33563"/>
                <a:gd name="adj2" fmla="val 0"/>
              </a:avLst>
            </a:prstGeom>
            <a:gradFill flip="none"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5400000" scaled="1"/>
              <a:tileRect/>
            </a:gradFill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latin typeface="Cambria" panose="02040503050406030204" pitchFamily="18" charset="0"/>
                </a:rPr>
                <a:t>В случае обнаружения участником ОГЭ в ИК:</a:t>
              </a:r>
            </a:p>
          </p:txBody>
        </p:sp>
        <p:sp>
          <p:nvSpPr>
            <p:cNvPr id="23" name="Прямоугольник с двумя скругленными соседними углами 22"/>
            <p:cNvSpPr/>
            <p:nvPr/>
          </p:nvSpPr>
          <p:spPr>
            <a:xfrm>
              <a:off x="251519" y="4633010"/>
              <a:ext cx="5760640" cy="388801"/>
            </a:xfrm>
            <a:prstGeom prst="round2SameRect">
              <a:avLst>
                <a:gd name="adj1" fmla="val 0"/>
                <a:gd name="adj2" fmla="val 26455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ПОЛНОСТЬЮ ЗАМЕНИТЬ ИК</a:t>
              </a:r>
            </a:p>
          </p:txBody>
        </p:sp>
        <p:sp>
          <p:nvSpPr>
            <p:cNvPr id="24" name="Прямоугольник с двумя скругленными соседними углами 23"/>
            <p:cNvSpPr/>
            <p:nvPr/>
          </p:nvSpPr>
          <p:spPr>
            <a:xfrm>
              <a:off x="251519" y="4268066"/>
              <a:ext cx="5760640" cy="36004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D3D3"/>
            </a:solidFill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tx1"/>
                  </a:solidFill>
                  <a:latin typeface="Cambria" panose="02040503050406030204" pitchFamily="18" charset="0"/>
                </a:rPr>
                <a:t>наличия в них полиграфических дефектов</a:t>
              </a:r>
            </a:p>
          </p:txBody>
        </p:sp>
        <p:sp>
          <p:nvSpPr>
            <p:cNvPr id="26" name="Прямоугольник с двумя скругленными соседними углами 25"/>
            <p:cNvSpPr/>
            <p:nvPr/>
          </p:nvSpPr>
          <p:spPr>
            <a:xfrm>
              <a:off x="251519" y="3632676"/>
              <a:ext cx="5760640" cy="63539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D3D3"/>
            </a:solidFill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tx1"/>
                  </a:solidFill>
                  <a:latin typeface="Cambria" panose="02040503050406030204" pitchFamily="18" charset="0"/>
                </a:rPr>
                <a:t>несоответствия цифровых значений штрих-кодов </a:t>
              </a:r>
            </a:p>
            <a:p>
              <a:r>
                <a:rPr lang="ru-RU" sz="1400" dirty="0">
                  <a:solidFill>
                    <a:schemeClr val="tx1"/>
                  </a:solidFill>
                  <a:latin typeface="Cambria" panose="02040503050406030204" pitchFamily="18" charset="0"/>
                </a:rPr>
                <a:t>на бланке ответов №1 и на листах КИМ;</a:t>
              </a:r>
            </a:p>
          </p:txBody>
        </p:sp>
        <p:sp>
          <p:nvSpPr>
            <p:cNvPr id="28" name="Прямоугольник с двумя скругленными соседними углами 27"/>
            <p:cNvSpPr/>
            <p:nvPr/>
          </p:nvSpPr>
          <p:spPr>
            <a:xfrm>
              <a:off x="251520" y="3283512"/>
              <a:ext cx="5760640" cy="349163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D3D3"/>
            </a:solidFill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tx1"/>
                  </a:solidFill>
                  <a:latin typeface="Cambria" panose="02040503050406030204" pitchFamily="18" charset="0"/>
                </a:rPr>
                <a:t>лишних или недостающих бланков ОГЭ или КИМ;</a:t>
              </a:r>
            </a:p>
          </p:txBody>
        </p:sp>
      </p:grpSp>
      <p:pic>
        <p:nvPicPr>
          <p:cNvPr id="29" name="Picture 2" descr="C:\Users\косатюк_п\Documents\ГИА-11\Обучение специалистов ППЭ\moodle\для moodle\картинки\Fotolia_34971645_Subscription_X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2663" l="0" r="97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041" y="64419"/>
            <a:ext cx="3082870" cy="252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6660231" y="404664"/>
            <a:ext cx="120834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Cambria" panose="02040503050406030204" pitchFamily="18" charset="0"/>
              </a:rPr>
              <a:t>Время начала: </a:t>
            </a:r>
            <a:r>
              <a:rPr lang="ru-RU" sz="900" b="1" dirty="0">
                <a:latin typeface="Cambria" panose="02040503050406030204" pitchFamily="18" charset="0"/>
              </a:rPr>
              <a:t>10.15</a:t>
            </a:r>
          </a:p>
          <a:p>
            <a:endParaRPr lang="ru-RU" sz="900" b="1" dirty="0">
              <a:latin typeface="Cambria" panose="02040503050406030204" pitchFamily="18" charset="0"/>
            </a:endParaRPr>
          </a:p>
          <a:p>
            <a:pPr algn="ctr"/>
            <a:r>
              <a:rPr lang="ru-RU" sz="900" dirty="0">
                <a:latin typeface="Cambria" panose="02040503050406030204" pitchFamily="18" charset="0"/>
              </a:rPr>
              <a:t>Время окончания: </a:t>
            </a:r>
            <a:r>
              <a:rPr lang="ru-RU" sz="900" b="1" dirty="0">
                <a:latin typeface="Cambria" panose="02040503050406030204" pitchFamily="18" charset="0"/>
              </a:rPr>
              <a:t>13.45</a:t>
            </a:r>
          </a:p>
        </p:txBody>
      </p:sp>
    </p:spTree>
    <p:extLst>
      <p:ext uri="{BB962C8B-B14F-4D97-AF65-F5344CB8AC3E}">
        <p14:creationId xmlns:p14="http://schemas.microsoft.com/office/powerpoint/2010/main" val="19746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>
                <a:latin typeface="Cambria" panose="02040503050406030204" pitchFamily="18" charset="0"/>
              </a:rPr>
              <a:t>Сообщить руководителю ППЭ через организатора вне аудитории об успешном </a:t>
            </a:r>
            <a:r>
              <a:rPr lang="ru-RU" b="1" dirty="0">
                <a:latin typeface="Cambria" panose="02040503050406030204" pitchFamily="18" charset="0"/>
              </a:rPr>
              <a:t>начале </a:t>
            </a:r>
            <a:r>
              <a:rPr lang="ru-RU" dirty="0">
                <a:latin typeface="Cambria" panose="02040503050406030204" pitchFamily="18" charset="0"/>
              </a:rPr>
              <a:t>экзамена.</a:t>
            </a:r>
          </a:p>
          <a:p>
            <a:pPr algn="just"/>
            <a:r>
              <a:rPr lang="ru-RU" dirty="0">
                <a:latin typeface="Cambria" panose="02040503050406030204" pitchFamily="18" charset="0"/>
              </a:rPr>
              <a:t>Сообщить руководителю ППЭ через организатора вне аудитории об успешном </a:t>
            </a:r>
            <a:r>
              <a:rPr lang="ru-RU" b="1" dirty="0">
                <a:latin typeface="Cambria" panose="02040503050406030204" pitchFamily="18" charset="0"/>
              </a:rPr>
              <a:t>завершении</a:t>
            </a:r>
            <a:r>
              <a:rPr lang="ru-RU" dirty="0">
                <a:latin typeface="Cambria" panose="02040503050406030204" pitchFamily="18" charset="0"/>
              </a:rPr>
              <a:t> экзамена.</a:t>
            </a:r>
          </a:p>
          <a:p>
            <a:pPr algn="just"/>
            <a:endParaRPr lang="ru-RU" dirty="0">
              <a:latin typeface="Cambria" panose="020405030504060302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47664" y="481145"/>
            <a:ext cx="84963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Состав индивидуального комплекта ОГЭ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07504" y="4404768"/>
            <a:ext cx="415669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/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  <a:ea typeface="+mn-ea"/>
                <a:cs typeface="+mn-cs"/>
              </a:rPr>
              <a:t>Черно-белые бланки: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b="1" dirty="0">
                <a:solidFill>
                  <a:srgbClr val="496DA7"/>
                </a:solidFill>
                <a:latin typeface="Cambria" panose="02040503050406030204" pitchFamily="18" charset="0"/>
                <a:ea typeface="+mn-ea"/>
                <a:cs typeface="+mn-cs"/>
              </a:rPr>
              <a:t>бланк ответов №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b="1" dirty="0">
                <a:solidFill>
                  <a:srgbClr val="496DA7"/>
                </a:solidFill>
                <a:latin typeface="Cambria" panose="02040503050406030204" pitchFamily="18" charset="0"/>
                <a:ea typeface="+mn-ea"/>
                <a:cs typeface="+mn-cs"/>
              </a:rPr>
              <a:t>бланк ответов № 2 лист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b="1" dirty="0">
                <a:solidFill>
                  <a:srgbClr val="496DA7"/>
                </a:solidFill>
                <a:latin typeface="Cambria" panose="02040503050406030204" pitchFamily="18" charset="0"/>
                <a:ea typeface="+mn-ea"/>
                <a:cs typeface="+mn-cs"/>
              </a:rPr>
              <a:t>бланк ответов № 2 лист 2</a:t>
            </a:r>
          </a:p>
          <a:p>
            <a:pPr marL="0" indent="0"/>
            <a:r>
              <a:rPr lang="ru-RU" altLang="ru-RU" sz="2000" b="1" dirty="0">
                <a:solidFill>
                  <a:srgbClr val="496DA7"/>
                </a:solidFill>
                <a:latin typeface="Cambria" panose="02040503050406030204" pitchFamily="18" charset="0"/>
                <a:ea typeface="+mn-ea"/>
                <a:cs typeface="+mn-cs"/>
              </a:rPr>
              <a:t>КИМ</a:t>
            </a:r>
          </a:p>
        </p:txBody>
      </p:sp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179512" y="1357292"/>
            <a:ext cx="2160241" cy="3047476"/>
            <a:chOff x="1982" y="187"/>
            <a:chExt cx="8794" cy="12134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2" y="186"/>
              <a:ext cx="8794" cy="12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AutoShape 4"/>
            <p:cNvSpPr>
              <a:spLocks/>
            </p:cNvSpPr>
            <p:nvPr/>
          </p:nvSpPr>
          <p:spPr bwMode="auto">
            <a:xfrm>
              <a:off x="4655" y="441"/>
              <a:ext cx="4555" cy="2008"/>
            </a:xfrm>
            <a:custGeom>
              <a:avLst/>
              <a:gdLst>
                <a:gd name="T0" fmla="+- 0 4878 4655"/>
                <a:gd name="T1" fmla="*/ T0 w 4555"/>
                <a:gd name="T2" fmla="+- 0 2307 442"/>
                <a:gd name="T3" fmla="*/ 2307 h 2008"/>
                <a:gd name="T4" fmla="+- 0 4655 4655"/>
                <a:gd name="T5" fmla="*/ T4 w 4555"/>
                <a:gd name="T6" fmla="+- 0 2307 442"/>
                <a:gd name="T7" fmla="*/ 2307 h 2008"/>
                <a:gd name="T8" fmla="+- 0 4655 4655"/>
                <a:gd name="T9" fmla="*/ T8 w 4555"/>
                <a:gd name="T10" fmla="+- 0 2450 442"/>
                <a:gd name="T11" fmla="*/ 2450 h 2008"/>
                <a:gd name="T12" fmla="+- 0 4878 4655"/>
                <a:gd name="T13" fmla="*/ T12 w 4555"/>
                <a:gd name="T14" fmla="+- 0 2450 442"/>
                <a:gd name="T15" fmla="*/ 2450 h 2008"/>
                <a:gd name="T16" fmla="+- 0 4878 4655"/>
                <a:gd name="T17" fmla="*/ T16 w 4555"/>
                <a:gd name="T18" fmla="+- 0 2307 442"/>
                <a:gd name="T19" fmla="*/ 2307 h 2008"/>
                <a:gd name="T20" fmla="+- 0 7830 4655"/>
                <a:gd name="T21" fmla="*/ T20 w 4555"/>
                <a:gd name="T22" fmla="+- 0 2047 442"/>
                <a:gd name="T23" fmla="*/ 2047 h 2008"/>
                <a:gd name="T24" fmla="+- 0 6645 4655"/>
                <a:gd name="T25" fmla="*/ T24 w 4555"/>
                <a:gd name="T26" fmla="+- 0 2047 442"/>
                <a:gd name="T27" fmla="*/ 2047 h 2008"/>
                <a:gd name="T28" fmla="+- 0 6645 4655"/>
                <a:gd name="T29" fmla="*/ T28 w 4555"/>
                <a:gd name="T30" fmla="+- 0 2450 442"/>
                <a:gd name="T31" fmla="*/ 2450 h 2008"/>
                <a:gd name="T32" fmla="+- 0 7830 4655"/>
                <a:gd name="T33" fmla="*/ T32 w 4555"/>
                <a:gd name="T34" fmla="+- 0 2450 442"/>
                <a:gd name="T35" fmla="*/ 2450 h 2008"/>
                <a:gd name="T36" fmla="+- 0 7830 4655"/>
                <a:gd name="T37" fmla="*/ T36 w 4555"/>
                <a:gd name="T38" fmla="+- 0 2047 442"/>
                <a:gd name="T39" fmla="*/ 2047 h 2008"/>
                <a:gd name="T40" fmla="+- 0 9210 4655"/>
                <a:gd name="T41" fmla="*/ T40 w 4555"/>
                <a:gd name="T42" fmla="+- 0 442 442"/>
                <a:gd name="T43" fmla="*/ 442 h 2008"/>
                <a:gd name="T44" fmla="+- 0 8820 4655"/>
                <a:gd name="T45" fmla="*/ T44 w 4555"/>
                <a:gd name="T46" fmla="+- 0 442 442"/>
                <a:gd name="T47" fmla="*/ 442 h 2008"/>
                <a:gd name="T48" fmla="+- 0 8820 4655"/>
                <a:gd name="T49" fmla="*/ T48 w 4555"/>
                <a:gd name="T50" fmla="+- 0 667 442"/>
                <a:gd name="T51" fmla="*/ 667 h 2008"/>
                <a:gd name="T52" fmla="+- 0 9210 4655"/>
                <a:gd name="T53" fmla="*/ T52 w 4555"/>
                <a:gd name="T54" fmla="+- 0 667 442"/>
                <a:gd name="T55" fmla="*/ 667 h 2008"/>
                <a:gd name="T56" fmla="+- 0 9210 4655"/>
                <a:gd name="T57" fmla="*/ T56 w 4555"/>
                <a:gd name="T58" fmla="+- 0 442 442"/>
                <a:gd name="T59" fmla="*/ 442 h 20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</a:cxnLst>
              <a:rect l="0" t="0" r="r" b="b"/>
              <a:pathLst>
                <a:path w="4555" h="2008">
                  <a:moveTo>
                    <a:pt x="223" y="1865"/>
                  </a:moveTo>
                  <a:lnTo>
                    <a:pt x="0" y="1865"/>
                  </a:lnTo>
                  <a:lnTo>
                    <a:pt x="0" y="2008"/>
                  </a:lnTo>
                  <a:lnTo>
                    <a:pt x="223" y="2008"/>
                  </a:lnTo>
                  <a:lnTo>
                    <a:pt x="223" y="1865"/>
                  </a:lnTo>
                  <a:close/>
                  <a:moveTo>
                    <a:pt x="3175" y="1605"/>
                  </a:moveTo>
                  <a:lnTo>
                    <a:pt x="1990" y="1605"/>
                  </a:lnTo>
                  <a:lnTo>
                    <a:pt x="1990" y="2008"/>
                  </a:lnTo>
                  <a:lnTo>
                    <a:pt x="3175" y="2008"/>
                  </a:lnTo>
                  <a:lnTo>
                    <a:pt x="3175" y="1605"/>
                  </a:lnTo>
                  <a:close/>
                  <a:moveTo>
                    <a:pt x="4555" y="0"/>
                  </a:moveTo>
                  <a:lnTo>
                    <a:pt x="4165" y="0"/>
                  </a:lnTo>
                  <a:lnTo>
                    <a:pt x="4165" y="225"/>
                  </a:lnTo>
                  <a:lnTo>
                    <a:pt x="4555" y="225"/>
                  </a:lnTo>
                  <a:lnTo>
                    <a:pt x="45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6" name="Group 2"/>
          <p:cNvGrpSpPr>
            <a:grpSpLocks/>
          </p:cNvGrpSpPr>
          <p:nvPr/>
        </p:nvGrpSpPr>
        <p:grpSpPr bwMode="auto">
          <a:xfrm>
            <a:off x="2996374" y="1196752"/>
            <a:ext cx="4625083" cy="4032448"/>
            <a:chOff x="-1337" y="2270"/>
            <a:chExt cx="12897" cy="10873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" y="2270"/>
              <a:ext cx="6380" cy="8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37" y="3116"/>
              <a:ext cx="6380" cy="8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7" y="4398"/>
              <a:ext cx="6193" cy="8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7" y="4518"/>
              <a:ext cx="6193" cy="8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AutoShape 7"/>
            <p:cNvSpPr>
              <a:spLocks/>
            </p:cNvSpPr>
            <p:nvPr/>
          </p:nvSpPr>
          <p:spPr bwMode="auto">
            <a:xfrm>
              <a:off x="2007" y="2598"/>
              <a:ext cx="8473" cy="2350"/>
            </a:xfrm>
            <a:custGeom>
              <a:avLst/>
              <a:gdLst>
                <a:gd name="T0" fmla="+- 0 2781 2007"/>
                <a:gd name="T1" fmla="*/ T0 w 8473"/>
                <a:gd name="T2" fmla="+- 0 3950 2598"/>
                <a:gd name="T3" fmla="*/ 3950 h 2350"/>
                <a:gd name="T4" fmla="+- 0 2007 2007"/>
                <a:gd name="T5" fmla="*/ T4 w 8473"/>
                <a:gd name="T6" fmla="+- 0 3950 2598"/>
                <a:gd name="T7" fmla="*/ 3950 h 2350"/>
                <a:gd name="T8" fmla="+- 0 2007 2007"/>
                <a:gd name="T9" fmla="*/ T8 w 8473"/>
                <a:gd name="T10" fmla="+- 0 4093 2598"/>
                <a:gd name="T11" fmla="*/ 4093 h 2350"/>
                <a:gd name="T12" fmla="+- 0 2781 2007"/>
                <a:gd name="T13" fmla="*/ T12 w 8473"/>
                <a:gd name="T14" fmla="+- 0 4093 2598"/>
                <a:gd name="T15" fmla="*/ 4093 h 2350"/>
                <a:gd name="T16" fmla="+- 0 2781 2007"/>
                <a:gd name="T17" fmla="*/ T16 w 8473"/>
                <a:gd name="T18" fmla="+- 0 3950 2598"/>
                <a:gd name="T19" fmla="*/ 3950 h 2350"/>
                <a:gd name="T20" fmla="+- 0 5750 2007"/>
                <a:gd name="T21" fmla="*/ T20 w 8473"/>
                <a:gd name="T22" fmla="+- 0 2598 2598"/>
                <a:gd name="T23" fmla="*/ 2598 h 2350"/>
                <a:gd name="T24" fmla="+- 0 5450 2007"/>
                <a:gd name="T25" fmla="*/ T24 w 8473"/>
                <a:gd name="T26" fmla="+- 0 2598 2598"/>
                <a:gd name="T27" fmla="*/ 2598 h 2350"/>
                <a:gd name="T28" fmla="+- 0 5450 2007"/>
                <a:gd name="T29" fmla="*/ T28 w 8473"/>
                <a:gd name="T30" fmla="+- 0 2758 2598"/>
                <a:gd name="T31" fmla="*/ 2758 h 2350"/>
                <a:gd name="T32" fmla="+- 0 5750 2007"/>
                <a:gd name="T33" fmla="*/ T32 w 8473"/>
                <a:gd name="T34" fmla="+- 0 2758 2598"/>
                <a:gd name="T35" fmla="*/ 2758 h 2350"/>
                <a:gd name="T36" fmla="+- 0 5750 2007"/>
                <a:gd name="T37" fmla="*/ T36 w 8473"/>
                <a:gd name="T38" fmla="+- 0 2598 2598"/>
                <a:gd name="T39" fmla="*/ 2598 h 2350"/>
                <a:gd name="T40" fmla="+- 0 10480 2007"/>
                <a:gd name="T41" fmla="*/ T40 w 8473"/>
                <a:gd name="T42" fmla="+- 0 4788 2598"/>
                <a:gd name="T43" fmla="*/ 4788 h 2350"/>
                <a:gd name="T44" fmla="+- 0 10180 2007"/>
                <a:gd name="T45" fmla="*/ T44 w 8473"/>
                <a:gd name="T46" fmla="+- 0 4788 2598"/>
                <a:gd name="T47" fmla="*/ 4788 h 2350"/>
                <a:gd name="T48" fmla="+- 0 10180 2007"/>
                <a:gd name="T49" fmla="*/ T48 w 8473"/>
                <a:gd name="T50" fmla="+- 0 4948 2598"/>
                <a:gd name="T51" fmla="*/ 4948 h 2350"/>
                <a:gd name="T52" fmla="+- 0 10480 2007"/>
                <a:gd name="T53" fmla="*/ T52 w 8473"/>
                <a:gd name="T54" fmla="+- 0 4948 2598"/>
                <a:gd name="T55" fmla="*/ 4948 h 2350"/>
                <a:gd name="T56" fmla="+- 0 10480 2007"/>
                <a:gd name="T57" fmla="*/ T56 w 8473"/>
                <a:gd name="T58" fmla="+- 0 4788 2598"/>
                <a:gd name="T59" fmla="*/ 4788 h 23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</a:cxnLst>
              <a:rect l="0" t="0" r="r" b="b"/>
              <a:pathLst>
                <a:path w="8473" h="2350">
                  <a:moveTo>
                    <a:pt x="774" y="1352"/>
                  </a:moveTo>
                  <a:lnTo>
                    <a:pt x="0" y="1352"/>
                  </a:lnTo>
                  <a:lnTo>
                    <a:pt x="0" y="1495"/>
                  </a:lnTo>
                  <a:lnTo>
                    <a:pt x="774" y="1495"/>
                  </a:lnTo>
                  <a:lnTo>
                    <a:pt x="774" y="1352"/>
                  </a:lnTo>
                  <a:close/>
                  <a:moveTo>
                    <a:pt x="3743" y="0"/>
                  </a:moveTo>
                  <a:lnTo>
                    <a:pt x="3443" y="0"/>
                  </a:lnTo>
                  <a:lnTo>
                    <a:pt x="3443" y="160"/>
                  </a:lnTo>
                  <a:lnTo>
                    <a:pt x="3743" y="160"/>
                  </a:lnTo>
                  <a:lnTo>
                    <a:pt x="3743" y="0"/>
                  </a:lnTo>
                  <a:close/>
                  <a:moveTo>
                    <a:pt x="8473" y="2190"/>
                  </a:moveTo>
                  <a:lnTo>
                    <a:pt x="8173" y="2190"/>
                  </a:lnTo>
                  <a:lnTo>
                    <a:pt x="8173" y="2350"/>
                  </a:lnTo>
                  <a:lnTo>
                    <a:pt x="8473" y="2350"/>
                  </a:lnTo>
                  <a:lnTo>
                    <a:pt x="8473" y="21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22" name="Picture 3" descr="E:\Презентации\2008\13-14 марта\RUS_01_200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674" y="4293096"/>
            <a:ext cx="3111063" cy="2225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5030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Проведение ОГЭ</a:t>
            </a:r>
          </a:p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 в аудитории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1484784"/>
            <a:ext cx="8640960" cy="380665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</a:rPr>
              <a:t>Во время экзамена организатор в аудитории должен: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51520" y="1916832"/>
            <a:ext cx="8640960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u="sng" dirty="0">
                <a:latin typeface="Cambria" panose="02040503050406030204" pitchFamily="18" charset="0"/>
              </a:rPr>
              <a:t>следить за порядком в аудитории и не допускать: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1520" y="2325248"/>
            <a:ext cx="3096344" cy="5996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разговоров  участников ОГЭ между собой;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29734" y="2330140"/>
            <a:ext cx="5462745" cy="5996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обмена любыми материалами и предметами между участниками ОГЭ;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2996951"/>
            <a:ext cx="8640960" cy="1224138"/>
          </a:xfrm>
          <a:prstGeom prst="roundRect">
            <a:avLst>
              <a:gd name="adj" fmla="val 1078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наличия средств связи, электронно-вычислительной техники, фото, аудио и видеоаппаратуры, справочных материалов, кроме разрешенных, письменных заметок и иных средств хранения и передачи информации;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19" y="4797152"/>
            <a:ext cx="8640960" cy="596659"/>
          </a:xfrm>
          <a:prstGeom prst="roundRect">
            <a:avLst>
              <a:gd name="adj" fmla="val 1028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произвольного выхода участника ОГЭ из аудитории и перемещения по ППЭ без сопровождения организатора вне аудитории;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19" y="5517232"/>
            <a:ext cx="8640960" cy="1086123"/>
          </a:xfrm>
          <a:prstGeom prst="roundRect">
            <a:avLst>
              <a:gd name="adj" fmla="val 848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содействия участникам ОГЭ в том числе в передаче им средств связи, электронно-вычислительной техники, фото, аудио и видеоаппаратуры, справочных материалов, письменных заметок и иных средств хранения и передачи информации;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1519" y="4293096"/>
            <a:ext cx="8640960" cy="432048"/>
          </a:xfrm>
          <a:prstGeom prst="roundRect">
            <a:avLst>
              <a:gd name="adj" fmla="val 1028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переписывания участниками ОГЭ заданий КИМ в черновики;</a:t>
            </a:r>
          </a:p>
        </p:txBody>
      </p:sp>
    </p:spTree>
    <p:extLst>
      <p:ext uri="{BB962C8B-B14F-4D97-AF65-F5344CB8AC3E}">
        <p14:creationId xmlns:p14="http://schemas.microsoft.com/office/powerpoint/2010/main" val="321226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49967" y="1556792"/>
            <a:ext cx="8253302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Cambria" panose="02040503050406030204" pitchFamily="18" charset="0"/>
              </a:rPr>
              <a:t>В день проведения экзамена организатор в аудитории ППЭ должен: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23482" y="2348880"/>
            <a:ext cx="5056830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явиться в ППЭ;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323482" y="2924944"/>
            <a:ext cx="5046867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зарегистрироваться у ответственного организатора вне аудитории;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323979" y="4581950"/>
            <a:ext cx="6403122" cy="197939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получить у руководителя ППЭ информацию о назначении ответственных организаторов в аудитории и распределении по аудиториям ППЭ согласно форме ППЭ-07-02 «Список работников ППЭ».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449967" y="2348880"/>
            <a:ext cx="1873515" cy="1956384"/>
          </a:xfrm>
          <a:prstGeom prst="round2Diag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В 08:00 по местному времени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252186"/>
            <a:ext cx="1664735" cy="196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61156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Подготовка к проведению</a:t>
            </a:r>
            <a:b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ОГЭ в аудитории</a:t>
            </a: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434290" y="4581950"/>
            <a:ext cx="1873515" cy="1979398"/>
          </a:xfrm>
          <a:prstGeom prst="round2Diag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Не ранее 8:15 по местному времени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323482" y="3645024"/>
            <a:ext cx="5056830" cy="660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оставить личные вещи в месте хранения , организованном до входа в ППЭ.</a:t>
            </a:r>
          </a:p>
        </p:txBody>
      </p:sp>
    </p:spTree>
    <p:extLst>
      <p:ext uri="{BB962C8B-B14F-4D97-AF65-F5344CB8AC3E}">
        <p14:creationId xmlns:p14="http://schemas.microsoft.com/office/powerpoint/2010/main" val="2220039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осатюк_п\Documents\ГИА-11\Обучение специалистов ППЭ\moodle\для moodle\картинки\Fotolia_48120884_X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42" y="4725144"/>
            <a:ext cx="1865278" cy="191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Проведение ОГЭ</a:t>
            </a:r>
          </a:p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 в аудитории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0813" y="1484784"/>
            <a:ext cx="8640959" cy="358636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</a:rPr>
              <a:t>Во время экзамена организатор в аудитории должен: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8572" y="3212976"/>
            <a:ext cx="8640960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следить за состоянием участников ОГЭ и при ухудшении самочувствия направлять участников ОГЭ в сопровождении организаторов вне аудиторий в медицинский пункт. В этом случае организатор в аудитории рекомендует участнику ОГЭ завершить экзамен и прийти на пересдачу;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79712" y="4581128"/>
            <a:ext cx="6954068" cy="20162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в случае если участник ОГЭ предъявил претензию по содержанию задания своего КИМ, необходимо зафиксировать суть претензии в служебной записке и передать ее руководителю ППЭ (служебная записка должна содержать информацию об уникальном номере КИМ, задании и содержании замечания).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0813" y="2297927"/>
            <a:ext cx="8640959" cy="915049"/>
          </a:xfrm>
          <a:prstGeom prst="roundRect">
            <a:avLst>
              <a:gd name="adj" fmla="val 1111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выноса из аудиторий и ППЭ экзаменационных материалов на бумажном или электронном носителях, фотографирования экзаменационных материалов участниками ОГЭ, а также ассистентами или техническими специалистами;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0813" y="1916832"/>
            <a:ext cx="8640959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u="sng" dirty="0">
                <a:latin typeface="Cambria" panose="02040503050406030204" pitchFamily="18" charset="0"/>
              </a:rPr>
              <a:t>следить за порядком в аудитории и не допускать:</a:t>
            </a:r>
          </a:p>
        </p:txBody>
      </p:sp>
    </p:spTree>
    <p:extLst>
      <p:ext uri="{BB962C8B-B14F-4D97-AF65-F5344CB8AC3E}">
        <p14:creationId xmlns:p14="http://schemas.microsoft.com/office/powerpoint/2010/main" val="133623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Проведение ОГЭ</a:t>
            </a:r>
          </a:p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 в аудитории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1630204"/>
            <a:ext cx="8640960" cy="502652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</a:rPr>
              <a:t>Во время экзамена организатор в аудитории должен: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1520" y="2348880"/>
            <a:ext cx="8610252" cy="915049"/>
          </a:xfrm>
          <a:prstGeom prst="roundRect">
            <a:avLst>
              <a:gd name="adj" fmla="val 1111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" panose="02040503050406030204" pitchFamily="18" charset="0"/>
              </a:rPr>
              <a:t>при выходе участника  ОГЭ из аудитории проверить комплектность оставленных им на рабочем столе ЭМ и черновиков</a:t>
            </a:r>
          </a:p>
        </p:txBody>
      </p:sp>
      <p:pic>
        <p:nvPicPr>
          <p:cNvPr id="1027" name="Picture 3" descr="C:\Users\Тофан_О\Desktop\картинки для презентации\i (7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914" y="3709317"/>
            <a:ext cx="2794580" cy="21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Тофан_О\Desktop\картинки для презентации\i (8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09317"/>
            <a:ext cx="172819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3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62667"/>
          <a:stretch/>
        </p:blipFill>
        <p:spPr>
          <a:xfrm>
            <a:off x="263534" y="1484784"/>
            <a:ext cx="5566008" cy="30326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944420" y="1484784"/>
            <a:ext cx="29706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Машиночитаемая форма</a:t>
            </a:r>
          </a:p>
          <a:p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12-04-МАШ</a:t>
            </a:r>
            <a:endParaRPr lang="ru-RU" b="1" dirty="0"/>
          </a:p>
        </p:txBody>
      </p:sp>
      <p:sp>
        <p:nvSpPr>
          <p:cNvPr id="7" name="Овал 6"/>
          <p:cNvSpPr/>
          <p:nvPr/>
        </p:nvSpPr>
        <p:spPr>
          <a:xfrm>
            <a:off x="4821430" y="2731210"/>
            <a:ext cx="1008112" cy="36004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55213" y="2348880"/>
            <a:ext cx="30812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Обязательно </a:t>
            </a: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заполнить</a:t>
            </a: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 номер страницы!</a:t>
            </a:r>
          </a:p>
          <a:p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НЕЛЬЗЯ</a:t>
            </a: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 </a:t>
            </a:r>
            <a:endParaRPr lang="en-US" b="1" dirty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ставить прочерк </a:t>
            </a:r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</a:rPr>
              <a:t>Z</a:t>
            </a: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 на незаполненных строках формы</a:t>
            </a:r>
          </a:p>
        </p:txBody>
      </p:sp>
      <p:cxnSp>
        <p:nvCxnSpPr>
          <p:cNvPr id="11" name="Прямая со стрелкой 10"/>
          <p:cNvCxnSpPr>
            <a:endCxn id="7" idx="6"/>
          </p:cNvCxnSpPr>
          <p:nvPr/>
        </p:nvCxnSpPr>
        <p:spPr>
          <a:xfrm flipH="1">
            <a:off x="5829542" y="2600908"/>
            <a:ext cx="470650" cy="310322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3418810" y="3901524"/>
            <a:ext cx="2525610" cy="312031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2406" y="4301429"/>
            <a:ext cx="3474257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39639D">
                    <a:lumMod val="75000"/>
                  </a:srgbClr>
                </a:solidFill>
                <a:latin typeface="Cambria" panose="02040503050406030204" pitchFamily="18" charset="0"/>
              </a:rPr>
              <a:t>Каждый выход участника фиксируется в ведомости ППЭ-12-04МАШ  </a:t>
            </a:r>
          </a:p>
          <a:p>
            <a:r>
              <a:rPr lang="ru-RU" sz="2000" b="1" dirty="0">
                <a:solidFill>
                  <a:srgbClr val="39639D">
                    <a:lumMod val="75000"/>
                  </a:srgbClr>
                </a:solidFill>
                <a:latin typeface="Cambria" panose="02040503050406030204" pitchFamily="18" charset="0"/>
              </a:rPr>
              <a:t>(каждый выход – новая строка при заполнении формы ППЭ-12-04)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664636" y="4940434"/>
            <a:ext cx="32715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Cambria" panose="02040503050406030204" pitchFamily="18" charset="0"/>
              </a:rPr>
              <a:t>ФОРМА ЗАПОЛНЯЕТСЯ ЧЕРНОЙ ГЕЛЕВОЙ РУЧКОЙ.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987824" y="429169"/>
            <a:ext cx="6364233" cy="65571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При выходе участника из аудитории организаторы должны проверить комплектность оставленных на рабочем столе участником ОГЭ ЭМ и черновиков, заполнить форму ППЭ-12-04МАШ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689713" y="5926143"/>
            <a:ext cx="32715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Cambria" panose="02040503050406030204" pitchFamily="18" charset="0"/>
              </a:rPr>
              <a:t>ВПИСЫВАЕТСЯ НОМЕР КИМ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3308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Проведение ОГЭ</a:t>
            </a:r>
          </a:p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 в аудитории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1558196"/>
            <a:ext cx="8640960" cy="64666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При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удалении с экзамена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 во время экзамена организатор в аудитории должен: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9111" y="2348880"/>
            <a:ext cx="6307105" cy="15841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при установлении факта наличия  у участников ОГЭ средств связи и электронно-вычислительной техники во время проведения ОГЭ или иного нарушения ими установленного порядка проведения ОГЭ, такой участник удаляется с экзамена.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9111" y="4077072"/>
            <a:ext cx="6307105" cy="6458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в этом случае организатор совместно с членом ГЭК, руководителем ППЭ должен: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9818" y="4868490"/>
            <a:ext cx="8640960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</a:rPr>
              <a:t>заполнить форму ППЭ-21 «Акт об удалении участника ЕГЭ с экзамена»;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9818" y="5373216"/>
            <a:ext cx="8640960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</a:rPr>
              <a:t>внести соответствующую запись в форму ППЭ-05-02 «Протокол проведения ГИА в аудитории»;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1520" y="6021288"/>
            <a:ext cx="8640960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</a:rPr>
              <a:t>в аудитории поставить в бланке регистрации в поле «Удален с экзамена» соответствующую метку и поставить свою подпись в соответствующем поле. </a:t>
            </a:r>
          </a:p>
        </p:txBody>
      </p:sp>
    </p:spTree>
    <p:extLst>
      <p:ext uri="{BB962C8B-B14F-4D97-AF65-F5344CB8AC3E}">
        <p14:creationId xmlns:p14="http://schemas.microsoft.com/office/powerpoint/2010/main" val="167527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712968" cy="2056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Проведение ОГЭ</a:t>
            </a:r>
          </a:p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 в аудитории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1484784"/>
            <a:ext cx="8640960" cy="64666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Во время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досрочного завершения экзамена 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организатор в аудитории должен: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2204864"/>
            <a:ext cx="8657718" cy="14401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в случае если участник ОГЭ по состоянию здоровья или другим объективным причинам не может завершить выполнение экзаменационной работы, он может покинуть аудиторию в сопровождении организатора вне аудитории до медицинского кабинета, при этом организатор должен пригласить члена ГЭК в медицинский кабинет: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1520" y="3717032"/>
            <a:ext cx="5904656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</a:rPr>
              <a:t>заполнить форму ППЭ-22 «Акт о досрочном завершении экзамена по объективным причинам»;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1520" y="4437112"/>
            <a:ext cx="5904656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</a:rPr>
              <a:t>внести соответствующую запись в форму </a:t>
            </a:r>
            <a:br>
              <a:rPr lang="ru-RU" dirty="0">
                <a:latin typeface="Cambria" panose="02040503050406030204" pitchFamily="18" charset="0"/>
              </a:rPr>
            </a:br>
            <a:r>
              <a:rPr lang="ru-RU" dirty="0">
                <a:latin typeface="Cambria" panose="02040503050406030204" pitchFamily="18" charset="0"/>
              </a:rPr>
              <a:t>ППЭ-05-02 «Протокол проведения ГИА в аудитории»;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1520" y="5445224"/>
            <a:ext cx="5904656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</a:rPr>
              <a:t>поставить соответствующую метку в бланке участника ЕГЭ в поле «Не закончил экзамен по уважительной причине» и поставить свою подпись в соответствующем поле.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419" y="4149080"/>
            <a:ext cx="2595430" cy="1946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8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6499" y="551372"/>
            <a:ext cx="8892479" cy="576064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Выдача ДБО</a:t>
            </a:r>
            <a:endParaRPr lang="ru-RU" sz="2000" b="1" cap="all" dirty="0">
              <a:solidFill>
                <a:srgbClr val="C00000"/>
              </a:solidFill>
              <a:latin typeface="Cambria" panose="02040503050406030204" pitchFamily="18" charset="0"/>
              <a:ea typeface="+mn-ea"/>
              <a:cs typeface="Arial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8"/>
          <a:stretch/>
        </p:blipFill>
        <p:spPr>
          <a:xfrm>
            <a:off x="3217246" y="2176530"/>
            <a:ext cx="2909471" cy="41327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8"/>
          <a:stretch/>
        </p:blipFill>
        <p:spPr>
          <a:xfrm>
            <a:off x="149678" y="2169727"/>
            <a:ext cx="2986779" cy="41395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51521" y="1468086"/>
            <a:ext cx="8639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Если участнику </a:t>
            </a:r>
            <a:r>
              <a:rPr lang="ru-RU" b="1" u="sng" dirty="0">
                <a:solidFill>
                  <a:srgbClr val="C00000"/>
                </a:solidFill>
                <a:latin typeface="Cambria" panose="02040503050406030204" pitchFamily="18" charset="0"/>
              </a:rPr>
              <a:t>ВЫДАЕТСЯ</a:t>
            </a: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 ДБО, организатор переносит номер ДБО</a:t>
            </a:r>
            <a:b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</a:b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на лист 2 бланка ответов №2:</a:t>
            </a:r>
            <a:endParaRPr lang="ru-RU" b="1" dirty="0"/>
          </a:p>
        </p:txBody>
      </p:sp>
      <p:sp>
        <p:nvSpPr>
          <p:cNvPr id="3" name="Овал 2"/>
          <p:cNvSpPr/>
          <p:nvPr/>
        </p:nvSpPr>
        <p:spPr>
          <a:xfrm>
            <a:off x="3940651" y="2532980"/>
            <a:ext cx="1584176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00588" y="2558508"/>
            <a:ext cx="1584176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10438" y="3987092"/>
            <a:ext cx="198822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496DA7"/>
                </a:solidFill>
                <a:latin typeface="Cambria" panose="02040503050406030204" pitchFamily="18" charset="0"/>
              </a:rPr>
              <a:t>Номер листа 2 впечатан автоматически и связывает две страницы бланка №2 между собой</a:t>
            </a:r>
            <a:endParaRPr lang="ru-RU" dirty="0"/>
          </a:p>
        </p:txBody>
      </p:sp>
      <p:cxnSp>
        <p:nvCxnSpPr>
          <p:cNvPr id="14" name="Прямая со стрелкой 13"/>
          <p:cNvCxnSpPr>
            <a:stCxn id="7" idx="1"/>
          </p:cNvCxnSpPr>
          <p:nvPr/>
        </p:nvCxnSpPr>
        <p:spPr>
          <a:xfrm flipH="1" flipV="1">
            <a:off x="1786262" y="3141009"/>
            <a:ext cx="248341" cy="561874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Левая фигурная скобка 6"/>
          <p:cNvSpPr/>
          <p:nvPr/>
        </p:nvSpPr>
        <p:spPr>
          <a:xfrm rot="5400000">
            <a:off x="1782575" y="3054791"/>
            <a:ext cx="504056" cy="1800240"/>
          </a:xfrm>
          <a:prstGeom prst="leftBrac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8"/>
          <a:stretch/>
        </p:blipFill>
        <p:spPr>
          <a:xfrm>
            <a:off x="6084168" y="2176530"/>
            <a:ext cx="2806612" cy="41327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Овал 17"/>
          <p:cNvSpPr/>
          <p:nvPr/>
        </p:nvSpPr>
        <p:spPr>
          <a:xfrm>
            <a:off x="6099437" y="2807560"/>
            <a:ext cx="1079718" cy="38479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звернутая стрелка 18"/>
          <p:cNvSpPr/>
          <p:nvPr/>
        </p:nvSpPr>
        <p:spPr>
          <a:xfrm flipH="1">
            <a:off x="4671981" y="1886649"/>
            <a:ext cx="2250504" cy="566155"/>
          </a:xfrm>
          <a:prstGeom prst="uturnArrow">
            <a:avLst>
              <a:gd name="adj1" fmla="val 13957"/>
              <a:gd name="adj2" fmla="val 25000"/>
              <a:gd name="adj3" fmla="val 25000"/>
              <a:gd name="adj4" fmla="val 43750"/>
              <a:gd name="adj5" fmla="val 7500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87886" y="3702883"/>
            <a:ext cx="34010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Вписываем номер ДБО на лист 2 бланка №2, указываем № листа на ДБО. </a:t>
            </a: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Нумерация листов ДБО начинается с №3.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8100392" y="2857831"/>
            <a:ext cx="504056" cy="335487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196246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Проведение ОГЭ</a:t>
            </a:r>
          </a:p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 в аудитории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1558196"/>
            <a:ext cx="8640960" cy="64666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При выдачи дополнительных бланков во время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экзамена организатор в аудитории должен: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9676" y="2420888"/>
            <a:ext cx="8640960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в случае если участник ОГЭ полностью заполнил бланк ответов № 2 (лист 1, лист2), организатор должен: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9676" y="3057491"/>
            <a:ext cx="8640960" cy="6595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убедиться, чтобы оба листа бланка ответов № 2 лист 1, бланка ответов № 2 лист 2 полностью заполнены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9868" y="3777571"/>
            <a:ext cx="8640960" cy="137962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</a:rPr>
              <a:t>выдать по просьбе участника ОГЭ дополнительный бланк ответов № 2</a:t>
            </a:r>
            <a:r>
              <a:rPr lang="en-US" dirty="0">
                <a:latin typeface="Cambria" panose="02040503050406030204" pitchFamily="18" charset="0"/>
              </a:rPr>
              <a:t>, </a:t>
            </a:r>
            <a:r>
              <a:rPr lang="ru-RU" dirty="0">
                <a:latin typeface="Cambria" panose="02040503050406030204" pitchFamily="18" charset="0"/>
              </a:rPr>
              <a:t>прикрепить его к бланку ответов №2 Лист 2 (вписать его регистрационный номер в специально отведенное поле в БО №2 Лист 2, указать порядковый номер листа (3), код региона (86) код предмета (01) и название предмета (РУС) на ДБО №2);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6980" y="5271491"/>
            <a:ext cx="8745500" cy="11886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</a:rPr>
              <a:t>зафиксировать количество выданных дополнительных  бланков ответов № 2 в форме ППЭ-05-02 «Протокол проведения ГИА в аудитории» и прописать номера выданных дополнительных бланков в форме ППЭ-12-03 «Ведомость использования дополнительных бланков ответов № 2»;</a:t>
            </a:r>
          </a:p>
        </p:txBody>
      </p:sp>
    </p:spTree>
    <p:extLst>
      <p:ext uri="{BB962C8B-B14F-4D97-AF65-F5344CB8AC3E}">
        <p14:creationId xmlns:p14="http://schemas.microsoft.com/office/powerpoint/2010/main" val="141918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Завершение ОГЭ</a:t>
            </a:r>
          </a:p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 в аудитории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1558196"/>
            <a:ext cx="8640960" cy="502652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</a:rPr>
              <a:t>Во время экзамена организатор в аудитории должен: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8582" y="2132856"/>
            <a:ext cx="6021610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участники ОГЭ, досрочно завершившие выполнение экзаменационной работы, могут сдать ее организаторам и покинуть ППЭ, не дожидаясь окончания экзамена.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00192" y="2132856"/>
            <a:ext cx="2592288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Организатору необходимо принять у них все ЭМ.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52097" y="3429002"/>
            <a:ext cx="6740383" cy="4680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latin typeface="Cambria" panose="02040503050406030204" pitchFamily="18" charset="0"/>
              </a:rPr>
              <a:t>уведомить участников ОГЭ  о скором завершении выполнения экзаменационной работы;</a:t>
            </a: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278582" y="3429002"/>
            <a:ext cx="1873515" cy="1188130"/>
          </a:xfrm>
          <a:prstGeom prst="round2Diag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За 30 минут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и за 5 минут до окончания экзамена</a:t>
            </a: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278582" y="4877872"/>
            <a:ext cx="1873515" cy="1800200"/>
          </a:xfrm>
          <a:prstGeom prst="round2Diag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За 15 минут до окончания экзамена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152097" y="4833156"/>
            <a:ext cx="6740383" cy="4478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latin typeface="Cambria" panose="02040503050406030204" pitchFamily="18" charset="0"/>
              </a:rPr>
              <a:t>пересчитать ИК в аудитории (испорченные, имеющие полиграфические дефекты или неиспользованные);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52097" y="3915055"/>
            <a:ext cx="6740383" cy="4680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latin typeface="Cambria" panose="02040503050406030204" pitchFamily="18" charset="0"/>
              </a:rPr>
              <a:t>напомнить о необходимости переноса  ответов из черновиков и КИМ в бланки ОГЭ.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23728" y="5301208"/>
            <a:ext cx="6740383" cy="6638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latin typeface="Cambria" panose="02040503050406030204" pitchFamily="18" charset="0"/>
              </a:rPr>
              <a:t>отметить в форме 05-02 «Протокол проведения ГИА в аудитории» факты неявки, удаления и незавершения выполнения экзаменационной работы, ошибок в документах.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23728" y="5947727"/>
            <a:ext cx="6740383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23728" y="6093297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ambria" panose="02040503050406030204" pitchFamily="18" charset="0"/>
              </a:rPr>
              <a:t>Сообщить руководителю ППЭ через организатора вне аудитории об успешном завершении экзамена.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52651" y="4399721"/>
            <a:ext cx="6740383" cy="4680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latin typeface="Cambria" panose="02040503050406030204" pitchFamily="18" charset="0"/>
              </a:rPr>
              <a:t>если участник ОГЭ выходил во время оглашения времени, то когда он придет ему нужно будет повторить</a:t>
            </a:r>
          </a:p>
        </p:txBody>
      </p:sp>
    </p:spTree>
    <p:extLst>
      <p:ext uri="{BB962C8B-B14F-4D97-AF65-F5344CB8AC3E}">
        <p14:creationId xmlns:p14="http://schemas.microsoft.com/office/powerpoint/2010/main" val="396146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Завершение ОГЭ</a:t>
            </a:r>
          </a:p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 в аудитории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8833" y="1294854"/>
            <a:ext cx="8640960" cy="358636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</a:rPr>
              <a:t>По окончании экзамена организатор должен: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8582" y="1694979"/>
            <a:ext cx="8613898" cy="509885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В центре видимости камер видеонаблюдения объявить, </a:t>
            </a:r>
          </a:p>
          <a:p>
            <a:pPr algn="ctr"/>
            <a:r>
              <a:rPr lang="ru-RU" b="1" dirty="0"/>
              <a:t>что выполнение </a:t>
            </a:r>
            <a:r>
              <a:rPr lang="ru-RU" b="1" dirty="0">
                <a:solidFill>
                  <a:srgbClr val="FF0000"/>
                </a:solidFill>
              </a:rPr>
              <a:t>экзаменационной работы </a:t>
            </a:r>
            <a:r>
              <a:rPr lang="ru-RU" b="1" dirty="0"/>
              <a:t>окончено.</a:t>
            </a:r>
            <a:endParaRPr lang="ru-RU" b="1" dirty="0">
              <a:latin typeface="Cambria" panose="020405030504060302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91030" y="2271796"/>
            <a:ext cx="8644560" cy="1373231"/>
            <a:chOff x="278582" y="2564904"/>
            <a:chExt cx="8562893" cy="1369764"/>
          </a:xfrm>
        </p:grpSpPr>
        <p:sp>
          <p:nvSpPr>
            <p:cNvPr id="14" name="Прямоугольник с одним вырезанным скругленным углом 13"/>
            <p:cNvSpPr/>
            <p:nvPr/>
          </p:nvSpPr>
          <p:spPr>
            <a:xfrm>
              <a:off x="2483769" y="2564906"/>
              <a:ext cx="2913483" cy="440660"/>
            </a:xfrm>
            <a:prstGeom prst="snipRoundRect">
              <a:avLst>
                <a:gd name="adj1" fmla="val 1258"/>
                <a:gd name="adj2" fmla="val 0"/>
              </a:avLst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dirty="0">
                  <a:solidFill>
                    <a:srgbClr val="FF0000"/>
                  </a:solidFill>
                  <a:latin typeface="Cambria" panose="02040503050406030204" pitchFamily="18" charset="0"/>
                </a:rPr>
                <a:t>Бланки ответов № 1</a:t>
              </a:r>
            </a:p>
          </p:txBody>
        </p:sp>
        <p:sp>
          <p:nvSpPr>
            <p:cNvPr id="19" name="Прямоугольник с одним вырезанным скругленным углом 18"/>
            <p:cNvSpPr/>
            <p:nvPr/>
          </p:nvSpPr>
          <p:spPr>
            <a:xfrm flipH="1">
              <a:off x="5397252" y="2564904"/>
              <a:ext cx="3444223" cy="440661"/>
            </a:xfrm>
            <a:prstGeom prst="snipRoundRect">
              <a:avLst>
                <a:gd name="adj1" fmla="val 27453"/>
                <a:gd name="adj2" fmla="val 0"/>
              </a:avLst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sz="1600" dirty="0">
                <a:latin typeface="Cambria" panose="02040503050406030204" pitchFamily="18" charset="0"/>
              </a:endParaRPr>
            </a:p>
            <a:p>
              <a:r>
                <a:rPr lang="ru-RU" dirty="0">
                  <a:latin typeface="Cambria" panose="02040503050406030204" pitchFamily="18" charset="0"/>
                </a:rPr>
                <a:t>вариант КИМ (в сейф-пакет)</a:t>
              </a:r>
            </a:p>
            <a:p>
              <a:endParaRPr lang="ru-RU" dirty="0">
                <a:latin typeface="Cambria" panose="02040503050406030204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386048" y="3010627"/>
              <a:ext cx="3455427" cy="43095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>
                <a:defRPr>
                  <a:solidFill>
                    <a:schemeClr val="dk1"/>
                  </a:solidFill>
                  <a:latin typeface="Cambria" panose="02040503050406030204" pitchFamily="18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ru-RU"/>
                <a:t>Черновики (в конверт)</a:t>
              </a:r>
              <a:endParaRPr lang="ru-RU" dirty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483771" y="2968912"/>
              <a:ext cx="2913480" cy="965756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sz="1600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  <a:p>
              <a:r>
                <a:rPr lang="ru-RU" sz="1600" dirty="0">
                  <a:solidFill>
                    <a:srgbClr val="FF0000"/>
                  </a:solidFill>
                  <a:latin typeface="Cambria" panose="02040503050406030204" pitchFamily="18" charset="0"/>
                </a:rPr>
                <a:t>Бланки ответов № 2 (1лист, 2 лист)</a:t>
              </a:r>
            </a:p>
            <a:p>
              <a:r>
                <a:rPr lang="ru-RU" sz="1600" dirty="0">
                  <a:solidFill>
                    <a:srgbClr val="FF0000"/>
                  </a:solidFill>
                  <a:latin typeface="Cambria" panose="02040503050406030204" pitchFamily="18" charset="0"/>
                </a:rPr>
                <a:t>Дополнительные бланки ответов № 2</a:t>
              </a:r>
            </a:p>
            <a:p>
              <a:endParaRPr lang="ru-RU" dirty="0">
                <a:latin typeface="Cambria" panose="02040503050406030204" pitchFamily="18" charset="0"/>
              </a:endParaRPr>
            </a:p>
          </p:txBody>
        </p:sp>
        <p:sp>
          <p:nvSpPr>
            <p:cNvPr id="25" name="Прямоугольник с двумя скругленными соседними углами 24"/>
            <p:cNvSpPr/>
            <p:nvPr/>
          </p:nvSpPr>
          <p:spPr>
            <a:xfrm rot="16200000">
              <a:off x="696297" y="2147192"/>
              <a:ext cx="1369762" cy="2205189"/>
            </a:xfrm>
            <a:prstGeom prst="round2SameRect">
              <a:avLst>
                <a:gd name="adj1" fmla="val 10475"/>
                <a:gd name="adj2" fmla="val 0"/>
              </a:avLst>
            </a:prstGeom>
            <a:gradFill flip="none"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0" scaled="1"/>
              <a:tileRect/>
            </a:gradFill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dirty="0">
                <a:latin typeface="Cambria" panose="020405030504060302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78582" y="3005565"/>
              <a:ext cx="2205186" cy="644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Cambria" panose="02040503050406030204" pitchFamily="18" charset="0"/>
                </a:rPr>
                <a:t>собрать у участников ОГЭ:</a:t>
              </a:r>
            </a:p>
          </p:txBody>
        </p:sp>
      </p:grpSp>
      <p:sp>
        <p:nvSpPr>
          <p:cNvPr id="34" name="Скругленный прямоугольник 33"/>
          <p:cNvSpPr/>
          <p:nvPr/>
        </p:nvSpPr>
        <p:spPr>
          <a:xfrm>
            <a:off x="278238" y="3717032"/>
            <a:ext cx="8613898" cy="1105660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поставить прочерк «</a:t>
            </a:r>
            <a:r>
              <a:rPr lang="en-US" dirty="0">
                <a:latin typeface="Cambria" panose="02040503050406030204" pitchFamily="18" charset="0"/>
              </a:rPr>
              <a:t>Z</a:t>
            </a:r>
            <a:r>
              <a:rPr lang="ru-RU" dirty="0">
                <a:latin typeface="Cambria" panose="02040503050406030204" pitchFamily="18" charset="0"/>
              </a:rPr>
              <a:t>» на полях бланков ответов № 2, предназначенных для записи ответов в свободной форме, но оставшихся незаполненными (в выданных  дополнительных бланках ответов № 2)</a:t>
            </a:r>
          </a:p>
        </p:txBody>
      </p:sp>
      <p:pic>
        <p:nvPicPr>
          <p:cNvPr id="1026" name="Picture 2" descr="C:\Users\Тофан_О\Desktop\картинки для презентации\66d97e436932a18f7e67346e9190ab0e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16257"/>
            <a:ext cx="1525234" cy="98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Тофан_О\Desktop\картинки для презентации\x_f5df303b1654бджл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936029"/>
            <a:ext cx="1281304" cy="154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90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7544" y="1484784"/>
            <a:ext cx="8391191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mbria" panose="02040503050406030204" pitchFamily="18" charset="0"/>
              </a:rPr>
              <a:t>В день проведения экзамена организатор в аудитории ППЭ должен: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7544" y="2132856"/>
            <a:ext cx="4050025" cy="46805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i="1" dirty="0">
                <a:solidFill>
                  <a:schemeClr val="tx1"/>
                </a:solidFill>
                <a:latin typeface="Cambria" panose="02040503050406030204" pitchFamily="18" charset="0"/>
              </a:rPr>
              <a:t>получить у руководителя ППЭ</a:t>
            </a:r>
            <a:r>
              <a:rPr lang="ru-RU" i="1" dirty="0">
                <a:solidFill>
                  <a:schemeClr val="tx1"/>
                </a:solidFill>
                <a:latin typeface="Cambria" panose="02040503050406030204" pitchFamily="18" charset="0"/>
              </a:rPr>
              <a:t>: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7544" y="2564904"/>
            <a:ext cx="8391193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форму ППЭ-05-01 «Список участников ОГЭ в аудитории ППЭ» (2 экземпляра);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7544" y="3212976"/>
            <a:ext cx="8391195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форму ППЭ-05-02 «Протокол проведения ОГЭ в аудитории»; 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1156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Подготовка к проведению</a:t>
            </a:r>
            <a:b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ОГЭ в аудитории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7544" y="3861048"/>
            <a:ext cx="8391195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форму ППЭ-12-02 «Ведомость коррекции персональных данных участников ОГЭ в аудитории»;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7544" y="4509120"/>
            <a:ext cx="8391194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форму ППЭ-12-03 «Ведомость использования дополнительных бланков ответов № 2»;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67544" y="5805264"/>
            <a:ext cx="8391189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форму ППЭ-16 «Расшифровка кодов образовательных организаций»;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7544" y="5157192"/>
            <a:ext cx="8391189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форму ППЭ-12-04 МАШ «Ведомость учета времени отсутствия участников экзамена в аудитории»;</a:t>
            </a:r>
          </a:p>
        </p:txBody>
      </p:sp>
    </p:spTree>
    <p:extLst>
      <p:ext uri="{BB962C8B-B14F-4D97-AF65-F5344CB8AC3E}">
        <p14:creationId xmlns:p14="http://schemas.microsoft.com/office/powerpoint/2010/main" val="4404637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Завершение ОГЭ</a:t>
            </a:r>
          </a:p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 в аудитории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9169" y="1324971"/>
            <a:ext cx="8640960" cy="502652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</a:rPr>
              <a:t>По окончании экзамена ответственный организатор должен: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69168" y="1827623"/>
            <a:ext cx="8640961" cy="2465473"/>
            <a:chOff x="171538" y="2253789"/>
            <a:chExt cx="5161357" cy="2171072"/>
          </a:xfrm>
        </p:grpSpPr>
        <p:sp>
          <p:nvSpPr>
            <p:cNvPr id="14" name="Прямоугольник с одним вырезанным скругленным углом 13"/>
            <p:cNvSpPr/>
            <p:nvPr/>
          </p:nvSpPr>
          <p:spPr>
            <a:xfrm>
              <a:off x="195261" y="2992924"/>
              <a:ext cx="3219321" cy="1431937"/>
            </a:xfrm>
            <a:prstGeom prst="snipRoundRect">
              <a:avLst>
                <a:gd name="adj1" fmla="val 1258"/>
                <a:gd name="adj2" fmla="val 0"/>
              </a:avLst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dirty="0">
                  <a:latin typeface="Cambria" panose="02040503050406030204" pitchFamily="18" charset="0"/>
                </a:rPr>
                <a:t>в случае, если есть замена посчитать количество замен ошибочных ответов и заполнить поле «Замена ошибочных ответов» и поставить свою подпись;</a:t>
              </a:r>
            </a:p>
          </p:txBody>
        </p:sp>
        <p:sp>
          <p:nvSpPr>
            <p:cNvPr id="25" name="Прямоугольник с двумя скругленными соседними углами 24"/>
            <p:cNvSpPr/>
            <p:nvPr/>
          </p:nvSpPr>
          <p:spPr>
            <a:xfrm rot="16200000">
              <a:off x="2458780" y="-33453"/>
              <a:ext cx="586874" cy="5161357"/>
            </a:xfrm>
            <a:prstGeom prst="round2SameRect">
              <a:avLst>
                <a:gd name="adj1" fmla="val 10475"/>
                <a:gd name="adj2" fmla="val 0"/>
              </a:avLst>
            </a:prstGeom>
            <a:gradFill flip="none"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0" scaled="1"/>
              <a:tileRect/>
            </a:gradFill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" rtlCol="0" anchor="ctr"/>
            <a:lstStyle/>
            <a:p>
              <a:r>
                <a:rPr lang="ru-RU" dirty="0">
                  <a:latin typeface="Cambria" panose="02040503050406030204" pitchFamily="18" charset="0"/>
                </a:rPr>
                <a:t>проверить бланки ответов № 1 на наличие замены ошибочных ответов на задания с кратким ответом:</a:t>
              </a:r>
            </a:p>
          </p:txBody>
        </p:sp>
      </p:grpSp>
      <p:sp>
        <p:nvSpPr>
          <p:cNvPr id="22" name="Прямоугольник с одним вырезанным скругленным углом 21"/>
          <p:cNvSpPr/>
          <p:nvPr/>
        </p:nvSpPr>
        <p:spPr>
          <a:xfrm>
            <a:off x="208882" y="4437112"/>
            <a:ext cx="5389675" cy="1656184"/>
          </a:xfrm>
          <a:prstGeom prst="snipRoundRect">
            <a:avLst>
              <a:gd name="adj1" fmla="val 1258"/>
              <a:gd name="adj2" fmla="val 0"/>
            </a:avLst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в случае, если участник не использовал поле «Замена ошибочных ответов на задания с кратким ответом», то организатор в поле «Замена ошибочных ответов» ставит </a:t>
            </a: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</a:rPr>
              <a:t>«Х»</a:t>
            </a:r>
            <a:r>
              <a:rPr lang="ru-RU" dirty="0">
                <a:latin typeface="Cambria" panose="02040503050406030204" pitchFamily="18" charset="0"/>
              </a:rPr>
              <a:t> и </a:t>
            </a: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</a:rPr>
              <a:t>свою подпись.</a:t>
            </a:r>
          </a:p>
        </p:txBody>
      </p:sp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5900684" y="2654410"/>
            <a:ext cx="2898765" cy="3668829"/>
            <a:chOff x="1982" y="187"/>
            <a:chExt cx="8794" cy="12134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2" y="186"/>
              <a:ext cx="8794" cy="12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AutoShape 4"/>
            <p:cNvSpPr>
              <a:spLocks/>
            </p:cNvSpPr>
            <p:nvPr/>
          </p:nvSpPr>
          <p:spPr bwMode="auto">
            <a:xfrm>
              <a:off x="4655" y="441"/>
              <a:ext cx="4555" cy="2008"/>
            </a:xfrm>
            <a:custGeom>
              <a:avLst/>
              <a:gdLst>
                <a:gd name="T0" fmla="+- 0 4878 4655"/>
                <a:gd name="T1" fmla="*/ T0 w 4555"/>
                <a:gd name="T2" fmla="+- 0 2307 442"/>
                <a:gd name="T3" fmla="*/ 2307 h 2008"/>
                <a:gd name="T4" fmla="+- 0 4655 4655"/>
                <a:gd name="T5" fmla="*/ T4 w 4555"/>
                <a:gd name="T6" fmla="+- 0 2307 442"/>
                <a:gd name="T7" fmla="*/ 2307 h 2008"/>
                <a:gd name="T8" fmla="+- 0 4655 4655"/>
                <a:gd name="T9" fmla="*/ T8 w 4555"/>
                <a:gd name="T10" fmla="+- 0 2450 442"/>
                <a:gd name="T11" fmla="*/ 2450 h 2008"/>
                <a:gd name="T12" fmla="+- 0 4878 4655"/>
                <a:gd name="T13" fmla="*/ T12 w 4555"/>
                <a:gd name="T14" fmla="+- 0 2450 442"/>
                <a:gd name="T15" fmla="*/ 2450 h 2008"/>
                <a:gd name="T16" fmla="+- 0 4878 4655"/>
                <a:gd name="T17" fmla="*/ T16 w 4555"/>
                <a:gd name="T18" fmla="+- 0 2307 442"/>
                <a:gd name="T19" fmla="*/ 2307 h 2008"/>
                <a:gd name="T20" fmla="+- 0 7830 4655"/>
                <a:gd name="T21" fmla="*/ T20 w 4555"/>
                <a:gd name="T22" fmla="+- 0 2047 442"/>
                <a:gd name="T23" fmla="*/ 2047 h 2008"/>
                <a:gd name="T24" fmla="+- 0 6645 4655"/>
                <a:gd name="T25" fmla="*/ T24 w 4555"/>
                <a:gd name="T26" fmla="+- 0 2047 442"/>
                <a:gd name="T27" fmla="*/ 2047 h 2008"/>
                <a:gd name="T28" fmla="+- 0 6645 4655"/>
                <a:gd name="T29" fmla="*/ T28 w 4555"/>
                <a:gd name="T30" fmla="+- 0 2450 442"/>
                <a:gd name="T31" fmla="*/ 2450 h 2008"/>
                <a:gd name="T32" fmla="+- 0 7830 4655"/>
                <a:gd name="T33" fmla="*/ T32 w 4555"/>
                <a:gd name="T34" fmla="+- 0 2450 442"/>
                <a:gd name="T35" fmla="*/ 2450 h 2008"/>
                <a:gd name="T36" fmla="+- 0 7830 4655"/>
                <a:gd name="T37" fmla="*/ T36 w 4555"/>
                <a:gd name="T38" fmla="+- 0 2047 442"/>
                <a:gd name="T39" fmla="*/ 2047 h 2008"/>
                <a:gd name="T40" fmla="+- 0 9210 4655"/>
                <a:gd name="T41" fmla="*/ T40 w 4555"/>
                <a:gd name="T42" fmla="+- 0 442 442"/>
                <a:gd name="T43" fmla="*/ 442 h 2008"/>
                <a:gd name="T44" fmla="+- 0 8820 4655"/>
                <a:gd name="T45" fmla="*/ T44 w 4555"/>
                <a:gd name="T46" fmla="+- 0 442 442"/>
                <a:gd name="T47" fmla="*/ 442 h 2008"/>
                <a:gd name="T48" fmla="+- 0 8820 4655"/>
                <a:gd name="T49" fmla="*/ T48 w 4555"/>
                <a:gd name="T50" fmla="+- 0 667 442"/>
                <a:gd name="T51" fmla="*/ 667 h 2008"/>
                <a:gd name="T52" fmla="+- 0 9210 4655"/>
                <a:gd name="T53" fmla="*/ T52 w 4555"/>
                <a:gd name="T54" fmla="+- 0 667 442"/>
                <a:gd name="T55" fmla="*/ 667 h 2008"/>
                <a:gd name="T56" fmla="+- 0 9210 4655"/>
                <a:gd name="T57" fmla="*/ T56 w 4555"/>
                <a:gd name="T58" fmla="+- 0 442 442"/>
                <a:gd name="T59" fmla="*/ 442 h 20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</a:cxnLst>
              <a:rect l="0" t="0" r="r" b="b"/>
              <a:pathLst>
                <a:path w="4555" h="2008">
                  <a:moveTo>
                    <a:pt x="223" y="1865"/>
                  </a:moveTo>
                  <a:lnTo>
                    <a:pt x="0" y="1865"/>
                  </a:lnTo>
                  <a:lnTo>
                    <a:pt x="0" y="2008"/>
                  </a:lnTo>
                  <a:lnTo>
                    <a:pt x="223" y="2008"/>
                  </a:lnTo>
                  <a:lnTo>
                    <a:pt x="223" y="1865"/>
                  </a:lnTo>
                  <a:close/>
                  <a:moveTo>
                    <a:pt x="3175" y="1605"/>
                  </a:moveTo>
                  <a:lnTo>
                    <a:pt x="1990" y="1605"/>
                  </a:lnTo>
                  <a:lnTo>
                    <a:pt x="1990" y="2008"/>
                  </a:lnTo>
                  <a:lnTo>
                    <a:pt x="3175" y="2008"/>
                  </a:lnTo>
                  <a:lnTo>
                    <a:pt x="3175" y="1605"/>
                  </a:lnTo>
                  <a:close/>
                  <a:moveTo>
                    <a:pt x="4555" y="0"/>
                  </a:moveTo>
                  <a:lnTo>
                    <a:pt x="4165" y="0"/>
                  </a:lnTo>
                  <a:lnTo>
                    <a:pt x="4165" y="225"/>
                  </a:lnTo>
                  <a:lnTo>
                    <a:pt x="4555" y="225"/>
                  </a:lnTo>
                  <a:lnTo>
                    <a:pt x="45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60349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0023"/>
            <a:ext cx="8229600" cy="436910"/>
          </a:xfrm>
        </p:spPr>
        <p:txBody>
          <a:bodyPr/>
          <a:lstStyle/>
          <a:p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Бланк №1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pic>
        <p:nvPicPr>
          <p:cNvPr id="19" name="Рисунок 1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403" y="1300789"/>
            <a:ext cx="7350063" cy="2344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403" y="4076085"/>
            <a:ext cx="7350063" cy="216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88240" y="1474782"/>
            <a:ext cx="677280" cy="580057"/>
          </a:xfrm>
          <a:prstGeom prst="rect">
            <a:avLst/>
          </a:prstGeom>
          <a:noFill/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72771" y="1797820"/>
            <a:ext cx="694870" cy="580057"/>
          </a:xfrm>
          <a:prstGeom prst="rect">
            <a:avLst/>
          </a:prstGeom>
          <a:noFill/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70919" y="2138616"/>
            <a:ext cx="692749" cy="597311"/>
          </a:xfrm>
          <a:prstGeom prst="rect">
            <a:avLst/>
          </a:prstGeom>
          <a:noFill/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99270" y="1810337"/>
            <a:ext cx="603404" cy="580057"/>
          </a:xfrm>
          <a:prstGeom prst="rect">
            <a:avLst/>
          </a:prstGeom>
          <a:noFill/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46379" y="1481110"/>
            <a:ext cx="461257" cy="580057"/>
          </a:xfrm>
          <a:prstGeom prst="rect">
            <a:avLst/>
          </a:prstGeom>
          <a:noFill/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35194" y="2124111"/>
            <a:ext cx="483629" cy="580057"/>
          </a:xfrm>
          <a:prstGeom prst="rect">
            <a:avLst/>
          </a:prstGeom>
          <a:noFill/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04731" y="2988185"/>
            <a:ext cx="483629" cy="580057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898970" y="3040218"/>
            <a:ext cx="1474991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ПОДПИСЬ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31224" y="5589240"/>
            <a:ext cx="457136" cy="529532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Х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860032" y="5597059"/>
            <a:ext cx="1474991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29661404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Объект 4"/>
          <p:cNvPicPr>
            <a:picLocks/>
          </p:cNvPicPr>
          <p:nvPr/>
        </p:nvPicPr>
        <p:blipFill>
          <a:blip r:embed="rId4" cstate="print"/>
          <a:srcRect l="28428" t="10484" r="26207" b="4839"/>
          <a:stretch>
            <a:fillRect/>
          </a:stretch>
        </p:blipFill>
        <p:spPr bwMode="auto">
          <a:xfrm rot="4096923">
            <a:off x="6932596" y="2169579"/>
            <a:ext cx="1585246" cy="2281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Объект 35"/>
          <p:cNvGraphicFramePr>
            <a:graphicFrameLocks noChangeAspect="1"/>
          </p:cNvGraphicFramePr>
          <p:nvPr/>
        </p:nvGraphicFramePr>
        <p:xfrm>
          <a:off x="5895457" y="4546860"/>
          <a:ext cx="2744430" cy="1939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Acrobat Document" r:id="rId5" imgW="10703880" imgH="7551360" progId="Acrobat.Document.11">
                  <p:embed/>
                </p:oleObj>
              </mc:Choice>
              <mc:Fallback>
                <p:oleObj name="Acrobat Document" r:id="rId5" imgW="10703880" imgH="7551360" progId="Acrobat.Document.11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5457" y="4546860"/>
                        <a:ext cx="2744430" cy="193976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747053" y="384951"/>
            <a:ext cx="73036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Сбор материалов: Бланки ответов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www.ege.spb.ru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1016997"/>
            <a:ext cx="9144000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После окончания экзамена</a:t>
            </a:r>
            <a:br>
              <a:rPr lang="ru-RU" sz="1600" b="1" cap="all" dirty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</a:br>
            <a:r>
              <a:rPr lang="ru-RU" sz="1600" b="1" cap="all" dirty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Действия ответственного организатора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95536" y="4402568"/>
            <a:ext cx="5453008" cy="2050768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000" b="1" dirty="0">
                <a:solidFill>
                  <a:srgbClr val="166824"/>
                </a:solidFill>
                <a:effectLst/>
                <a:latin typeface="Cambria" panose="02040503050406030204" pitchFamily="18" charset="0"/>
              </a:rPr>
              <a:t>БЛАНКИ ОГЭ</a:t>
            </a:r>
            <a:br>
              <a:rPr lang="ru-RU" sz="2000" b="1" dirty="0">
                <a:solidFill>
                  <a:srgbClr val="166824"/>
                </a:solidFill>
                <a:effectLst/>
                <a:latin typeface="Cambria" panose="02040503050406030204" pitchFamily="18" charset="0"/>
              </a:rPr>
            </a:br>
            <a:r>
              <a:rPr lang="ru-RU" sz="2000" b="1" dirty="0">
                <a:solidFill>
                  <a:srgbClr val="166824"/>
                </a:solidFill>
                <a:effectLst/>
                <a:latin typeface="Cambria" panose="02040503050406030204" pitchFamily="18" charset="0"/>
              </a:rPr>
              <a:t>СКЛАДЫВАЮТСЯ </a:t>
            </a:r>
            <a:r>
              <a:rPr lang="ru-RU" sz="2000" b="1" dirty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КОМПЛЕКТАМИ по типу бланков:</a:t>
            </a:r>
          </a:p>
          <a:p>
            <a:r>
              <a:rPr lang="ru-RU" sz="20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Б№1 </a:t>
            </a:r>
          </a:p>
          <a:p>
            <a:r>
              <a:rPr lang="ru-RU" sz="20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Б№2 лист 1, Б№2 лист 2, ДБО №2</a:t>
            </a:r>
          </a:p>
        </p:txBody>
      </p:sp>
      <p:sp>
        <p:nvSpPr>
          <p:cNvPr id="23" name="Выноска 1 22"/>
          <p:cNvSpPr/>
          <p:nvPr/>
        </p:nvSpPr>
        <p:spPr>
          <a:xfrm>
            <a:off x="5755504" y="1016997"/>
            <a:ext cx="3024335" cy="1205311"/>
          </a:xfrm>
          <a:prstGeom prst="borderCallout1">
            <a:avLst>
              <a:gd name="adj1" fmla="val 88973"/>
              <a:gd name="adj2" fmla="val -1889"/>
              <a:gd name="adj3" fmla="val 85732"/>
              <a:gd name="adj4" fmla="val -25666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ДБО №2 – ЗА ОСНОВНЫМ БЛАНКОМ ОТВЕТОВ №2 лист 2 КОНКРЕТНОГО УЧАСТНИКА</a:t>
            </a: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pic>
        <p:nvPicPr>
          <p:cNvPr id="44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549940">
            <a:off x="6828529" y="2258187"/>
            <a:ext cx="1582941" cy="225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3277324">
            <a:off x="6571121" y="2406620"/>
            <a:ext cx="1589347" cy="2250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3232888">
            <a:off x="6186459" y="2444467"/>
            <a:ext cx="1657043" cy="237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2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405373">
            <a:off x="6037225" y="2529294"/>
            <a:ext cx="1634932" cy="233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3" name="Штриховая стрелка вправо 32"/>
          <p:cNvSpPr/>
          <p:nvPr/>
        </p:nvSpPr>
        <p:spPr>
          <a:xfrm rot="5400000">
            <a:off x="6807520" y="3605142"/>
            <a:ext cx="1289599" cy="1296144"/>
          </a:xfrm>
          <a:prstGeom prst="stripedRightArrow">
            <a:avLst>
              <a:gd name="adj1" fmla="val 64471"/>
              <a:gd name="adj2" fmla="val 50000"/>
            </a:avLst>
          </a:prstGeom>
          <a:gradFill>
            <a:gsLst>
              <a:gs pos="0">
                <a:srgbClr val="166824">
                  <a:alpha val="0"/>
                </a:srgbClr>
              </a:gs>
              <a:gs pos="100000">
                <a:srgbClr val="166824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Штриховая стрелка вправо 2"/>
          <p:cNvSpPr/>
          <p:nvPr/>
        </p:nvSpPr>
        <p:spPr>
          <a:xfrm>
            <a:off x="5082601" y="2951477"/>
            <a:ext cx="1289599" cy="1296144"/>
          </a:xfrm>
          <a:prstGeom prst="stripedRightArrow">
            <a:avLst>
              <a:gd name="adj1" fmla="val 64471"/>
              <a:gd name="adj2" fmla="val 50000"/>
            </a:avLst>
          </a:prstGeom>
          <a:gradFill>
            <a:gsLst>
              <a:gs pos="0">
                <a:srgbClr val="496DA7">
                  <a:alpha val="0"/>
                </a:srgbClr>
              </a:gs>
              <a:gs pos="100000">
                <a:srgbClr val="496DA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88966"/>
            <a:ext cx="1658671" cy="225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1"/>
          <p:cNvGrpSpPr>
            <a:grpSpLocks/>
          </p:cNvGrpSpPr>
          <p:nvPr/>
        </p:nvGrpSpPr>
        <p:grpSpPr bwMode="auto">
          <a:xfrm>
            <a:off x="4290749" y="1864497"/>
            <a:ext cx="1306248" cy="1858261"/>
            <a:chOff x="2098" y="322"/>
            <a:chExt cx="8563" cy="12120"/>
          </a:xfrm>
        </p:grpSpPr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8" y="321"/>
              <a:ext cx="8563" cy="12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AutoShape 2"/>
            <p:cNvSpPr>
              <a:spLocks/>
            </p:cNvSpPr>
            <p:nvPr/>
          </p:nvSpPr>
          <p:spPr bwMode="auto">
            <a:xfrm>
              <a:off x="4058" y="576"/>
              <a:ext cx="5137" cy="1996"/>
            </a:xfrm>
            <a:custGeom>
              <a:avLst/>
              <a:gdLst>
                <a:gd name="T0" fmla="+- 0 4832 4058"/>
                <a:gd name="T1" fmla="*/ T0 w 5137"/>
                <a:gd name="T2" fmla="+- 0 2430 577"/>
                <a:gd name="T3" fmla="*/ 2430 h 1996"/>
                <a:gd name="T4" fmla="+- 0 4058 4058"/>
                <a:gd name="T5" fmla="*/ T4 w 5137"/>
                <a:gd name="T6" fmla="+- 0 2430 577"/>
                <a:gd name="T7" fmla="*/ 2430 h 1996"/>
                <a:gd name="T8" fmla="+- 0 4058 4058"/>
                <a:gd name="T9" fmla="*/ T8 w 5137"/>
                <a:gd name="T10" fmla="+- 0 2573 577"/>
                <a:gd name="T11" fmla="*/ 2573 h 1996"/>
                <a:gd name="T12" fmla="+- 0 4832 4058"/>
                <a:gd name="T13" fmla="*/ T12 w 5137"/>
                <a:gd name="T14" fmla="+- 0 2573 577"/>
                <a:gd name="T15" fmla="*/ 2573 h 1996"/>
                <a:gd name="T16" fmla="+- 0 4832 4058"/>
                <a:gd name="T17" fmla="*/ T16 w 5137"/>
                <a:gd name="T18" fmla="+- 0 2430 577"/>
                <a:gd name="T19" fmla="*/ 2430 h 1996"/>
                <a:gd name="T20" fmla="+- 0 9195 4058"/>
                <a:gd name="T21" fmla="*/ T20 w 5137"/>
                <a:gd name="T22" fmla="+- 0 577 577"/>
                <a:gd name="T23" fmla="*/ 577 h 1996"/>
                <a:gd name="T24" fmla="+- 0 8735 4058"/>
                <a:gd name="T25" fmla="*/ T24 w 5137"/>
                <a:gd name="T26" fmla="+- 0 577 577"/>
                <a:gd name="T27" fmla="*/ 577 h 1996"/>
                <a:gd name="T28" fmla="+- 0 8735 4058"/>
                <a:gd name="T29" fmla="*/ T28 w 5137"/>
                <a:gd name="T30" fmla="+- 0 837 577"/>
                <a:gd name="T31" fmla="*/ 837 h 1996"/>
                <a:gd name="T32" fmla="+- 0 9195 4058"/>
                <a:gd name="T33" fmla="*/ T32 w 5137"/>
                <a:gd name="T34" fmla="+- 0 837 577"/>
                <a:gd name="T35" fmla="*/ 837 h 1996"/>
                <a:gd name="T36" fmla="+- 0 9195 4058"/>
                <a:gd name="T37" fmla="*/ T36 w 5137"/>
                <a:gd name="T38" fmla="+- 0 577 577"/>
                <a:gd name="T39" fmla="*/ 577 h 19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5137" h="1996">
                  <a:moveTo>
                    <a:pt x="774" y="1853"/>
                  </a:moveTo>
                  <a:lnTo>
                    <a:pt x="0" y="1853"/>
                  </a:lnTo>
                  <a:lnTo>
                    <a:pt x="0" y="1996"/>
                  </a:lnTo>
                  <a:lnTo>
                    <a:pt x="774" y="1996"/>
                  </a:lnTo>
                  <a:lnTo>
                    <a:pt x="774" y="1853"/>
                  </a:lnTo>
                  <a:close/>
                  <a:moveTo>
                    <a:pt x="5137" y="0"/>
                  </a:moveTo>
                  <a:lnTo>
                    <a:pt x="4677" y="0"/>
                  </a:lnTo>
                  <a:lnTo>
                    <a:pt x="4677" y="260"/>
                  </a:lnTo>
                  <a:lnTo>
                    <a:pt x="5137" y="260"/>
                  </a:lnTo>
                  <a:lnTo>
                    <a:pt x="51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7" name="Group 2"/>
          <p:cNvGrpSpPr>
            <a:grpSpLocks/>
          </p:cNvGrpSpPr>
          <p:nvPr/>
        </p:nvGrpSpPr>
        <p:grpSpPr bwMode="auto">
          <a:xfrm>
            <a:off x="2089035" y="1705721"/>
            <a:ext cx="2482965" cy="2516248"/>
            <a:chOff x="369" y="2270"/>
            <a:chExt cx="11191" cy="10873"/>
          </a:xfrm>
        </p:grpSpPr>
        <p:pic>
          <p:nvPicPr>
            <p:cNvPr id="39" name="Picture 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" y="2270"/>
              <a:ext cx="6380" cy="8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" y="2390"/>
              <a:ext cx="6380" cy="8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5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7" y="4398"/>
              <a:ext cx="6193" cy="8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6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7" y="4518"/>
              <a:ext cx="6193" cy="8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AutoShape 7"/>
            <p:cNvSpPr>
              <a:spLocks/>
            </p:cNvSpPr>
            <p:nvPr/>
          </p:nvSpPr>
          <p:spPr bwMode="auto">
            <a:xfrm>
              <a:off x="2007" y="2598"/>
              <a:ext cx="8473" cy="2350"/>
            </a:xfrm>
            <a:custGeom>
              <a:avLst/>
              <a:gdLst>
                <a:gd name="T0" fmla="+- 0 2781 2007"/>
                <a:gd name="T1" fmla="*/ T0 w 8473"/>
                <a:gd name="T2" fmla="+- 0 3950 2598"/>
                <a:gd name="T3" fmla="*/ 3950 h 2350"/>
                <a:gd name="T4" fmla="+- 0 2007 2007"/>
                <a:gd name="T5" fmla="*/ T4 w 8473"/>
                <a:gd name="T6" fmla="+- 0 3950 2598"/>
                <a:gd name="T7" fmla="*/ 3950 h 2350"/>
                <a:gd name="T8" fmla="+- 0 2007 2007"/>
                <a:gd name="T9" fmla="*/ T8 w 8473"/>
                <a:gd name="T10" fmla="+- 0 4093 2598"/>
                <a:gd name="T11" fmla="*/ 4093 h 2350"/>
                <a:gd name="T12" fmla="+- 0 2781 2007"/>
                <a:gd name="T13" fmla="*/ T12 w 8473"/>
                <a:gd name="T14" fmla="+- 0 4093 2598"/>
                <a:gd name="T15" fmla="*/ 4093 h 2350"/>
                <a:gd name="T16" fmla="+- 0 2781 2007"/>
                <a:gd name="T17" fmla="*/ T16 w 8473"/>
                <a:gd name="T18" fmla="+- 0 3950 2598"/>
                <a:gd name="T19" fmla="*/ 3950 h 2350"/>
                <a:gd name="T20" fmla="+- 0 5750 2007"/>
                <a:gd name="T21" fmla="*/ T20 w 8473"/>
                <a:gd name="T22" fmla="+- 0 2598 2598"/>
                <a:gd name="T23" fmla="*/ 2598 h 2350"/>
                <a:gd name="T24" fmla="+- 0 5450 2007"/>
                <a:gd name="T25" fmla="*/ T24 w 8473"/>
                <a:gd name="T26" fmla="+- 0 2598 2598"/>
                <a:gd name="T27" fmla="*/ 2598 h 2350"/>
                <a:gd name="T28" fmla="+- 0 5450 2007"/>
                <a:gd name="T29" fmla="*/ T28 w 8473"/>
                <a:gd name="T30" fmla="+- 0 2758 2598"/>
                <a:gd name="T31" fmla="*/ 2758 h 2350"/>
                <a:gd name="T32" fmla="+- 0 5750 2007"/>
                <a:gd name="T33" fmla="*/ T32 w 8473"/>
                <a:gd name="T34" fmla="+- 0 2758 2598"/>
                <a:gd name="T35" fmla="*/ 2758 h 2350"/>
                <a:gd name="T36" fmla="+- 0 5750 2007"/>
                <a:gd name="T37" fmla="*/ T36 w 8473"/>
                <a:gd name="T38" fmla="+- 0 2598 2598"/>
                <a:gd name="T39" fmla="*/ 2598 h 2350"/>
                <a:gd name="T40" fmla="+- 0 10480 2007"/>
                <a:gd name="T41" fmla="*/ T40 w 8473"/>
                <a:gd name="T42" fmla="+- 0 4788 2598"/>
                <a:gd name="T43" fmla="*/ 4788 h 2350"/>
                <a:gd name="T44" fmla="+- 0 10180 2007"/>
                <a:gd name="T45" fmla="*/ T44 w 8473"/>
                <a:gd name="T46" fmla="+- 0 4788 2598"/>
                <a:gd name="T47" fmla="*/ 4788 h 2350"/>
                <a:gd name="T48" fmla="+- 0 10180 2007"/>
                <a:gd name="T49" fmla="*/ T48 w 8473"/>
                <a:gd name="T50" fmla="+- 0 4948 2598"/>
                <a:gd name="T51" fmla="*/ 4948 h 2350"/>
                <a:gd name="T52" fmla="+- 0 10480 2007"/>
                <a:gd name="T53" fmla="*/ T52 w 8473"/>
                <a:gd name="T54" fmla="+- 0 4948 2598"/>
                <a:gd name="T55" fmla="*/ 4948 h 2350"/>
                <a:gd name="T56" fmla="+- 0 10480 2007"/>
                <a:gd name="T57" fmla="*/ T56 w 8473"/>
                <a:gd name="T58" fmla="+- 0 4788 2598"/>
                <a:gd name="T59" fmla="*/ 4788 h 23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</a:cxnLst>
              <a:rect l="0" t="0" r="r" b="b"/>
              <a:pathLst>
                <a:path w="8473" h="2350">
                  <a:moveTo>
                    <a:pt x="774" y="1352"/>
                  </a:moveTo>
                  <a:lnTo>
                    <a:pt x="0" y="1352"/>
                  </a:lnTo>
                  <a:lnTo>
                    <a:pt x="0" y="1495"/>
                  </a:lnTo>
                  <a:lnTo>
                    <a:pt x="774" y="1495"/>
                  </a:lnTo>
                  <a:lnTo>
                    <a:pt x="774" y="1352"/>
                  </a:lnTo>
                  <a:close/>
                  <a:moveTo>
                    <a:pt x="3743" y="0"/>
                  </a:moveTo>
                  <a:lnTo>
                    <a:pt x="3443" y="0"/>
                  </a:lnTo>
                  <a:lnTo>
                    <a:pt x="3443" y="160"/>
                  </a:lnTo>
                  <a:lnTo>
                    <a:pt x="3743" y="160"/>
                  </a:lnTo>
                  <a:lnTo>
                    <a:pt x="3743" y="0"/>
                  </a:lnTo>
                  <a:close/>
                  <a:moveTo>
                    <a:pt x="8473" y="2190"/>
                  </a:moveTo>
                  <a:lnTo>
                    <a:pt x="8173" y="2190"/>
                  </a:lnTo>
                  <a:lnTo>
                    <a:pt x="8173" y="2350"/>
                  </a:lnTo>
                  <a:lnTo>
                    <a:pt x="8473" y="2350"/>
                  </a:lnTo>
                  <a:lnTo>
                    <a:pt x="8473" y="21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4795443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700808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585" marR="57785" algn="ctr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Сбор экзаменационных материалов</a:t>
            </a:r>
          </a:p>
          <a:p>
            <a:pPr marL="108585" marR="57785" algn="ctr">
              <a:spcAft>
                <a:spcPts val="0"/>
              </a:spcAft>
            </a:pP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9850" marR="5905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Бланки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ответов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№1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всех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участников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экзамена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аудитории.</a:t>
            </a:r>
          </a:p>
          <a:p>
            <a:pPr marL="89535" algn="just">
              <a:spcAft>
                <a:spcPts val="0"/>
              </a:spcAft>
              <a:tabLst>
                <a:tab pos="1394460" algn="l"/>
                <a:tab pos="2366645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Бланки ответов № 2 (листы 1 и листы 2) и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ДБО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№2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упаковываются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комплектам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участников, строго </a:t>
            </a:r>
            <a:r>
              <a:rPr lang="ru-RU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соблюдая</a:t>
            </a:r>
            <a:r>
              <a:rPr lang="ru-RU" sz="2400" spc="-2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последовательность:</a:t>
            </a:r>
          </a:p>
          <a:p>
            <a:pPr marL="342900" lvl="0" indent="-342900">
              <a:spcAft>
                <a:spcPts val="0"/>
              </a:spcAft>
              <a:buSzPts val="1200"/>
              <a:buFont typeface="Times New Roman" panose="02020603050405020304" pitchFamily="18" charset="0"/>
              <a:buChar char="-"/>
              <a:tabLst>
                <a:tab pos="15875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бланк</a:t>
            </a:r>
            <a:r>
              <a:rPr lang="ru-RU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ответов №2</a:t>
            </a:r>
            <a:r>
              <a:rPr lang="ru-RU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лист 1,</a:t>
            </a:r>
          </a:p>
          <a:p>
            <a:pPr marL="342900" lvl="0" indent="-342900">
              <a:spcAft>
                <a:spcPts val="0"/>
              </a:spcAft>
              <a:buSzPts val="1200"/>
              <a:buFont typeface="Times New Roman" panose="02020603050405020304" pitchFamily="18" charset="0"/>
              <a:buChar char="-"/>
              <a:tabLst>
                <a:tab pos="15875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бланк</a:t>
            </a:r>
            <a:r>
              <a:rPr lang="ru-RU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ответов</a:t>
            </a:r>
            <a:r>
              <a:rPr lang="ru-RU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лист</a:t>
            </a:r>
            <a:r>
              <a:rPr lang="ru-RU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2,</a:t>
            </a:r>
          </a:p>
          <a:p>
            <a:pPr marL="342900" lvl="0" indent="-342900">
              <a:spcBef>
                <a:spcPts val="5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Char char="-"/>
              <a:tabLst>
                <a:tab pos="15875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ДБО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№2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(при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наличии)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7800" y="577598"/>
            <a:ext cx="65161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Сбор материалов: формы аудитории ППЭ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04111" y="1430874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Протокол проведения ГИА в аудитории (</a:t>
            </a: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ППЭ-05-02</a:t>
            </a: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210910" y="1430874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210910" y="2180992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-50758" y="6579721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www.ege.spb.ru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2910" y="2187861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Ведомость коррекции персональных данных участников ГИА </a:t>
            </a:r>
            <a:b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</a:b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в аудитории (</a:t>
            </a: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ППЭ-12-02</a:t>
            </a: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) (если заполнялась)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10910" y="2990759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19544" y="2977021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Ведомость использования дополнительных бланков ответов №2</a:t>
            </a:r>
            <a:b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</a:b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(</a:t>
            </a: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ППЭ-12-03</a:t>
            </a: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) (если заполнялась)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0910" y="4281228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42910" y="4301504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Служебные записки (если оформлялись)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1931" y="5031867"/>
            <a:ext cx="87868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После проведения сбора ЭМ и подписания протокола о проведении экзамена в аудитории (Форма ППЭ-05-02) ответственный организатор </a:t>
            </a:r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на камеру видеонаблюдения  объявляет все данные протокола </a:t>
            </a: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и демонстрирует запечатанный ВДП с бланками.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87544" y="3687678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19544" y="3707954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Ведомость учета времени отсутствия участников ГИА в аудитории (</a:t>
            </a: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ППЭ-12-04МАШ</a:t>
            </a: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962011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Завершение ОГЭ</a:t>
            </a:r>
          </a:p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 в аудитории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69980" y="1570028"/>
            <a:ext cx="8733580" cy="502652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</a:rPr>
              <a:t>По окончании экзамена организатор должен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7965" y="2147714"/>
            <a:ext cx="8445537" cy="63321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80718" tIns="80718" rIns="80718" bIns="80718" numCol="1" spcCol="1270" anchor="ctr" anchorCtr="0">
            <a:noAutofit/>
          </a:bodyPr>
          <a:lstStyle/>
          <a:p>
            <a:pPr algn="ctr"/>
            <a:r>
              <a:rPr lang="ru-RU" dirty="0">
                <a:latin typeface="Cambria" panose="02040503050406030204" pitchFamily="18" charset="0"/>
              </a:rPr>
              <a:t>Сдать руководителю ППЭ (за столом, находящемся в зоне видимости камер видеонаблюдения):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7965" y="2852936"/>
            <a:ext cx="6672307" cy="7920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80718" tIns="80718" rIns="80718" bIns="80718" numCol="1" spcCol="1270" anchor="ctr" anchorCtr="0">
            <a:no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</a:rPr>
              <a:t>Конверт с бланками ответов участников ОГЭ (бланками ответов №1, бланками ответов №2 Лист 1 Лист 2, ДБО №2)</a:t>
            </a:r>
            <a:endParaRPr lang="ru-RU" dirty="0">
              <a:effectLst/>
              <a:latin typeface="Cambria" panose="02040503050406030204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47964" y="4437112"/>
            <a:ext cx="6672307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80718" tIns="80718" rIns="80718" bIns="80718" numCol="1" spcCol="1270" anchor="ctr" anchorCtr="0">
            <a:no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</a:rPr>
              <a:t>Конверт с черновиками (использованные) и неиспользованные черновики;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47966" y="3645024"/>
            <a:ext cx="6672306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80718" tIns="80718" rIns="80718" bIns="80718" numCol="1" spcCol="1270" anchor="ctr" anchorCtr="0">
            <a:no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</a:rPr>
              <a:t>Сейф-пакет с использованными КИМ;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47966" y="5180409"/>
            <a:ext cx="6672306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80718" tIns="80718" rIns="80718" bIns="80718" numCol="1" spcCol="1270" anchor="ctr" anchorCtr="0">
            <a:no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</a:rPr>
              <a:t>форму ППЭ-05-02 «Протокол проведения ГИА в аудитории»;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47531" y="5949280"/>
            <a:ext cx="6669792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80718" tIns="80718" rIns="80718" bIns="80718" numCol="1" spcCol="1270" anchor="ctr" anchorCtr="0">
            <a:no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</a:rPr>
              <a:t>форму ППЭ-12-02 «Ведомость коррекции персональных данных участников ГИА в аудитории»; </a:t>
            </a:r>
          </a:p>
        </p:txBody>
      </p:sp>
      <p:pic>
        <p:nvPicPr>
          <p:cNvPr id="18" name="Picture 2" descr="C:\Users\косатюк_п\Documents\ГИА-11\Обучение специалистов ППЭ\moodle\для moodle\картинки\Fotolia_48120884_X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036" y="3744638"/>
            <a:ext cx="1905140" cy="196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23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Завершение ЕГЭ</a:t>
            </a:r>
          </a:p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 в аудитории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69980" y="1570028"/>
            <a:ext cx="8733580" cy="502652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</a:rPr>
              <a:t>По окончании экзамена организатор должен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95737" y="2852936"/>
            <a:ext cx="6672307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80718" tIns="80718" rIns="80718" bIns="80718" numCol="1" spcCol="1270" anchor="ctr" anchorCtr="0">
            <a:no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</a:rPr>
              <a:t>форму ППЭ-12-03 «Ведомость использования дополнительных бланков ответов № 2»;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195736" y="4437112"/>
            <a:ext cx="6672307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80718" tIns="80718" rIns="80718" bIns="80718" numCol="1" spcCol="1270" anchor="ctr" anchorCtr="0">
            <a:no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</a:rPr>
              <a:t>неиспользованные дополнительные бланки ответов № 2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195738" y="3645024"/>
            <a:ext cx="6672306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80718" tIns="80718" rIns="80718" bIns="80718" numCol="1" spcCol="1270" anchor="ctr" anchorCtr="0">
            <a:no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</a:rPr>
              <a:t>форму ППЭ-12-04 МАШ «Ведомость учета времени отсутствия участников экзамена в аудитории»;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195738" y="5157192"/>
            <a:ext cx="6672306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80718" tIns="80718" rIns="80718" bIns="80718" numCol="1" spcCol="1270" anchor="ctr" anchorCtr="0">
            <a:no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</a:rPr>
              <a:t>Канцелярские файлы с браком с неиспользованными КИМ;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195303" y="5949280"/>
            <a:ext cx="6669792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80718" tIns="80718" rIns="80718" bIns="80718" numCol="1" spcCol="1270" anchor="ctr" anchorCtr="0">
            <a:no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</a:rPr>
              <a:t>служебные записки.</a:t>
            </a:r>
          </a:p>
        </p:txBody>
      </p:sp>
      <p:pic>
        <p:nvPicPr>
          <p:cNvPr id="5122" name="Picture 2" descr="C:\Users\косатюк_п\Documents\ГИА-11\Обучение специалистов ППЭ\moodle\для moodle\картинки\Fotolia_48120884_X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63" y="3600623"/>
            <a:ext cx="1792048" cy="184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347965" y="2219722"/>
            <a:ext cx="8445537" cy="48919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80718" tIns="80718" rIns="80718" bIns="80718" numCol="1" spcCol="1270" anchor="ctr" anchorCtr="0">
            <a:noAutofit/>
          </a:bodyPr>
          <a:lstStyle/>
          <a:p>
            <a:pPr algn="ctr"/>
            <a:r>
              <a:rPr lang="ru-RU" dirty="0">
                <a:latin typeface="Cambria" panose="02040503050406030204" pitchFamily="18" charset="0"/>
              </a:rPr>
              <a:t>Сдать руководителю ППЭ:</a:t>
            </a:r>
          </a:p>
        </p:txBody>
      </p:sp>
    </p:spTree>
    <p:extLst>
      <p:ext uri="{BB962C8B-B14F-4D97-AF65-F5344CB8AC3E}">
        <p14:creationId xmlns:p14="http://schemas.microsoft.com/office/powerpoint/2010/main" val="250594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4788024" y="1585713"/>
            <a:ext cx="4032448" cy="4579591"/>
          </a:xfrm>
          <a:prstGeom prst="round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80718" tIns="80718" rIns="80718" bIns="80718" numCol="1" spcCol="1270" anchor="ctr" anchorCtr="0">
            <a:noAutofit/>
          </a:bodyPr>
          <a:lstStyle/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Завершение ЕГЭ</a:t>
            </a:r>
          </a:p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 в аудитории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7544" y="1585713"/>
            <a:ext cx="4032448" cy="45795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80718" tIns="80718" rIns="80718" bIns="80718" numCol="1" spcCol="1270" anchor="ctr" anchorCtr="0">
            <a:noAutofit/>
          </a:bodyPr>
          <a:lstStyle/>
          <a:p>
            <a:r>
              <a:rPr lang="ru-RU" sz="2000" dirty="0">
                <a:latin typeface="Cambria" panose="02040503050406030204" pitchFamily="18" charset="0"/>
              </a:rPr>
              <a:t>Организаторы покидают ППЭ после передачи всех материалов руководителю ППЭ и с разрешения руководителя ППЭ.</a:t>
            </a:r>
          </a:p>
        </p:txBody>
      </p:sp>
      <p:pic>
        <p:nvPicPr>
          <p:cNvPr id="6146" name="Picture 2" descr="C:\Users\косатюк_п\Documents\ГИА-11\Обучение специалистов ППЭ\moodle\для moodle\картинки\1285412946_76zr9lscydbf13x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1687" y1="7339" x2="91687" y2="90826"/>
                        <a14:foregroundMark x1="91443" y1="7156" x2="12469" y2="6789"/>
                        <a14:foregroundMark x1="12225" y1="7156" x2="12714" y2="90275"/>
                        <a14:foregroundMark x1="12714" y1="90642" x2="91198" y2="90826"/>
                        <a14:backgroundMark x1="93399" y1="95229" x2="6357" y2="96147"/>
                        <a14:backgroundMark x1="6112" y1="91009" x2="6112" y2="3119"/>
                        <a14:backgroundMark x1="7090" y1="2936" x2="95844" y2="3119"/>
                        <a14:backgroundMark x1="96088" y1="2936" x2="95355" y2="93578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20070" y="1635527"/>
            <a:ext cx="3600401" cy="47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30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053003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49967" y="1556792"/>
            <a:ext cx="8253302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mbria" panose="02040503050406030204" pitchFamily="18" charset="0"/>
              </a:rPr>
              <a:t>В день проведения экзамена организатор в аудитории ППЭ должен: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3737" y="2852936"/>
            <a:ext cx="826099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инструкцию для участников ОГЭ, зачитываемую организатором в аудитории перед началом экзамена;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67544" y="3645024"/>
            <a:ext cx="8251101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таблички с номерами аудиторий;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67544" y="4437112"/>
            <a:ext cx="8249927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черновики со штампом образовательной организации, на базе которой расположен ППЭ;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1156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Подготовка к проведению</a:t>
            </a:r>
            <a:b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ОГЭ в аудитории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49967" y="2297462"/>
            <a:ext cx="4050025" cy="46805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i="1" dirty="0">
                <a:solidFill>
                  <a:schemeClr val="tx1"/>
                </a:solidFill>
                <a:latin typeface="Cambria" panose="02040503050406030204" pitchFamily="18" charset="0"/>
              </a:rPr>
              <a:t>получить у руководителя ППЭ</a:t>
            </a:r>
            <a:r>
              <a:rPr lang="ru-RU" i="1" dirty="0">
                <a:solidFill>
                  <a:schemeClr val="tx1"/>
                </a:solidFill>
                <a:latin typeface="Cambria" panose="020405030504060302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61697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49967" y="1556792"/>
            <a:ext cx="8253302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mbria" panose="02040503050406030204" pitchFamily="18" charset="0"/>
              </a:rPr>
              <a:t>В день проведения экзамена организатор в аудитории ППЭ должен: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25036" y="2383691"/>
            <a:ext cx="6716124" cy="3972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пройти в свою аудиторию, проветрить (при необходимости)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25036" y="2780928"/>
            <a:ext cx="6716123" cy="6506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проверить ее готовность к экзамену (в том числе наличие часов), 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25035" y="3431617"/>
            <a:ext cx="6716123" cy="3574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приступить к выполнению своих обязанностей,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1520" y="3789041"/>
            <a:ext cx="8589638" cy="6506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вывесить у входа в аудиторию один экземпляр формы ППЭ-05-01 «Список участников ОГЭ в аудитории ППЭ»;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1520" y="4450127"/>
            <a:ext cx="8589639" cy="6506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раздать на рабочие места участников ОГЭ черновики (минимальное количество - два листа) на каждого участника ОГЭ;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51520" y="2348881"/>
            <a:ext cx="1873515" cy="1440160"/>
          </a:xfrm>
          <a:prstGeom prst="round2Diag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Не позднее 8:45 по местному времени 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1156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Подготовка к проведению</a:t>
            </a:r>
            <a:b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ОГЭ в аудитории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5100816"/>
            <a:ext cx="8589638" cy="6506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проверить на доске образец регистрационных полей бланка ответов №1 участника ОГЭ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1520" y="5770455"/>
            <a:ext cx="8589639" cy="8989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подготовить необходимую информацию для заполнения бланков регистрации с использованием полученной у руководителя формой ППЭ-16 «Расшифровка кодов образовательных организаций».</a:t>
            </a:r>
          </a:p>
        </p:txBody>
      </p:sp>
    </p:spTree>
    <p:extLst>
      <p:ext uri="{BB962C8B-B14F-4D97-AF65-F5344CB8AC3E}">
        <p14:creationId xmlns:p14="http://schemas.microsoft.com/office/powerpoint/2010/main" val="2228497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57655" y="1556792"/>
            <a:ext cx="8253302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latin typeface="Cambria" panose="02040503050406030204" pitchFamily="18" charset="0"/>
              </a:rPr>
              <a:t>Организатору во время проведения экзамена в ППЭ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запрещается</a:t>
            </a:r>
            <a:r>
              <a:rPr lang="ru-RU" b="1" dirty="0">
                <a:latin typeface="Cambria" panose="02040503050406030204" pitchFamily="18" charset="0"/>
              </a:rPr>
              <a:t>: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1599" y="2323264"/>
            <a:ext cx="6516157" cy="1600669"/>
          </a:xfrm>
          <a:prstGeom prst="roundRect">
            <a:avLst>
              <a:gd name="adj" fmla="val 1053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Cambria" panose="02040503050406030204" pitchFamily="18" charset="0"/>
              </a:rPr>
              <a:t>иметь при себе средства связи, электронно-вычислительную технику, фото-, аудио- и видеоаппаратуру, справочные материалы, письменные заметки и иные средства хранения и передачи информации, художественную литературу и т.д.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7654" y="4077072"/>
            <a:ext cx="8345163" cy="13309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Cambria" panose="02040503050406030204" pitchFamily="18" charset="0"/>
              </a:rPr>
              <a:t>оказывать содействие участникам ОГЭ, в том числе передавать им средства связи, электронно-вычислительную технику, фото-, аудио- и видеоаппаратуру, справочные материалы, письменные заметки и иные средства хранения и передачи информации;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7654" y="5589240"/>
            <a:ext cx="8345164" cy="7920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Cambria" panose="02040503050406030204" pitchFamily="18" charset="0"/>
              </a:rPr>
              <a:t>выносить из аудиторий и ППЭ экзаменационные материалы (ЭМ) на бумажном или электронном носителях, фотографировать ЭМ.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7092280" y="2279444"/>
            <a:ext cx="1710538" cy="1688307"/>
            <a:chOff x="5220072" y="3507849"/>
            <a:chExt cx="1710538" cy="1688307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5220072" y="4340770"/>
              <a:ext cx="796411" cy="832038"/>
              <a:chOff x="8014205" y="4509120"/>
              <a:chExt cx="590243" cy="553805"/>
            </a:xfrm>
          </p:grpSpPr>
          <p:pic>
            <p:nvPicPr>
              <p:cNvPr id="23" name="Picture 4" descr="C:\Users\косатюк_п\Documents\ГИА-11\Обучение специалистов ППЭ\moodle\для moodle\картинки\preview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>
                            <a14:foregroundMark x1="15839" y1="11813" x2="73286" y2="35989"/>
                            <a14:foregroundMark x1="89598" y1="59615" x2="46809" y2="8406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67572" y="4614451"/>
                <a:ext cx="536876" cy="4349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Знак запрета 23"/>
              <p:cNvSpPr/>
              <p:nvPr/>
            </p:nvSpPr>
            <p:spPr>
              <a:xfrm>
                <a:off x="8014205" y="4509120"/>
                <a:ext cx="590243" cy="553805"/>
              </a:xfrm>
              <a:prstGeom prst="noSmoking">
                <a:avLst>
                  <a:gd name="adj" fmla="val 5105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5220072" y="3511295"/>
              <a:ext cx="817827" cy="829474"/>
              <a:chOff x="7290237" y="4432859"/>
              <a:chExt cx="590243" cy="558783"/>
            </a:xfrm>
          </p:grpSpPr>
          <p:pic>
            <p:nvPicPr>
              <p:cNvPr id="21" name="Picture 6" descr="C:\Users\косатюк_п\Documents\ГИА-11\Обучение специалистов ППЭ\moodle\для moodle\картинки\camera-icon-hi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0000" l="0" r="100000">
                            <a14:foregroundMark x1="22000" y1="31500" x2="82000" y2="33167"/>
                            <a14:foregroundMark x1="58000" y1="50500" x2="58000" y2="50500"/>
                            <a14:foregroundMark x1="59333" y1="22833" x2="59333" y2="22833"/>
                            <a14:foregroundMark x1="77333" y1="24833" x2="77333" y2="24833"/>
                            <a14:foregroundMark x1="22000" y1="24833" x2="22000" y2="24833"/>
                            <a14:foregroundMark x1="42500" y1="51667" x2="42500" y2="51667"/>
                            <a14:foregroundMark x1="45000" y1="44667" x2="57833" y2="38000"/>
                            <a14:foregroundMark x1="66500" y1="42000" x2="73333" y2="52667"/>
                            <a14:foregroundMark x1="73000" y1="55333" x2="60667" y2="68167"/>
                            <a14:foregroundMark x1="76500" y1="44667" x2="90000" y2="45000"/>
                            <a14:foregroundMark x1="89833" y1="45000" x2="91333" y2="45000"/>
                            <a14:foregroundMark x1="40667" y1="44667" x2="8667" y2="44167"/>
                            <a14:foregroundMark x1="43833" y1="23333" x2="43833" y2="23333"/>
                            <a14:foregroundMark x1="50833" y1="23500" x2="50833" y2="23500"/>
                            <a14:foregroundMark x1="47333" y1="20833" x2="53167" y2="215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05966" y="4432859"/>
                <a:ext cx="558783" cy="5587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Знак запрета 21"/>
              <p:cNvSpPr/>
              <p:nvPr/>
            </p:nvSpPr>
            <p:spPr>
              <a:xfrm>
                <a:off x="7290237" y="4435349"/>
                <a:ext cx="590243" cy="553805"/>
              </a:xfrm>
              <a:prstGeom prst="noSmoking">
                <a:avLst>
                  <a:gd name="adj" fmla="val 5105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" name="Группа 12"/>
            <p:cNvGrpSpPr/>
            <p:nvPr/>
          </p:nvGrpSpPr>
          <p:grpSpPr>
            <a:xfrm>
              <a:off x="6051712" y="4361734"/>
              <a:ext cx="878898" cy="834422"/>
              <a:chOff x="6437856" y="4426898"/>
              <a:chExt cx="590243" cy="553805"/>
            </a:xfrm>
          </p:grpSpPr>
          <p:pic>
            <p:nvPicPr>
              <p:cNvPr id="19" name="Picture 5" descr="C:\Users\косатюк_п\Documents\ГИА-11\Обучение специалистов ППЭ\moodle\для moodle\картинки\white-star-vector-4T9ER47ec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8224" y="4450098"/>
                <a:ext cx="288032" cy="5074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Знак запрета 19"/>
              <p:cNvSpPr/>
              <p:nvPr/>
            </p:nvSpPr>
            <p:spPr>
              <a:xfrm>
                <a:off x="6437856" y="4426898"/>
                <a:ext cx="590243" cy="553805"/>
              </a:xfrm>
              <a:prstGeom prst="noSmoking">
                <a:avLst>
                  <a:gd name="adj" fmla="val 5105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" name="Группа 14"/>
            <p:cNvGrpSpPr/>
            <p:nvPr/>
          </p:nvGrpSpPr>
          <p:grpSpPr>
            <a:xfrm>
              <a:off x="6107780" y="3507849"/>
              <a:ext cx="822830" cy="832166"/>
              <a:chOff x="7517301" y="5299589"/>
              <a:chExt cx="590243" cy="553805"/>
            </a:xfrm>
          </p:grpSpPr>
          <p:pic>
            <p:nvPicPr>
              <p:cNvPr id="16" name="Picture 7" descr="C:\Users\косатюк_п\Documents\ГИА-11\Обучение специалистов ППЭ\moodle\для moodle\картинки\400_F_4355782_VIxSBMULVOXixykDNj2J4RKfzfReUpDp_PXP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99349" l="0" r="100000">
                            <a14:foregroundMark x1="18000" y1="74593" x2="19500" y2="83713"/>
                            <a14:foregroundMark x1="17000" y1="85993" x2="17750" y2="66450"/>
                            <a14:foregroundMark x1="25500" y1="76873" x2="25500" y2="76873"/>
                            <a14:backgroundMark x1="11250" y1="63844" x2="16250" y2="65147"/>
                            <a14:backgroundMark x1="34000" y1="54072" x2="33750" y2="54072"/>
                            <a14:backgroundMark x1="27750" y1="23779" x2="27750" y2="23779"/>
                            <a14:backgroundMark x1="66500" y1="30945" x2="71750" y2="32573"/>
                            <a14:backgroundMark x1="37000" y1="60586" x2="36500" y2="5993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47566" y="5373215"/>
                <a:ext cx="529714" cy="406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Знак запрета 17"/>
              <p:cNvSpPr/>
              <p:nvPr/>
            </p:nvSpPr>
            <p:spPr>
              <a:xfrm>
                <a:off x="7517301" y="5299589"/>
                <a:ext cx="590243" cy="553805"/>
              </a:xfrm>
              <a:prstGeom prst="noSmoking">
                <a:avLst>
                  <a:gd name="adj" fmla="val 5105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5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Проведение ОГЭ</a:t>
            </a:r>
          </a:p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 в аудитории</a:t>
            </a:r>
          </a:p>
        </p:txBody>
      </p:sp>
    </p:spTree>
    <p:extLst>
      <p:ext uri="{BB962C8B-B14F-4D97-AF65-F5344CB8AC3E}">
        <p14:creationId xmlns:p14="http://schemas.microsoft.com/office/powerpoint/2010/main" val="2331623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2859243" y="385341"/>
            <a:ext cx="6018709" cy="756270"/>
          </a:xfrm>
        </p:spPr>
        <p:txBody>
          <a:bodyPr>
            <a:normAutofit/>
          </a:bodyPr>
          <a:lstStyle/>
          <a:p>
            <a:r>
              <a:rPr lang="ru-RU" alt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организация входа участников в ППЭ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441872"/>
            <a:ext cx="29972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</a:rPr>
              <a:t>С 9:00 в день экзамена.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2588" y="2852936"/>
            <a:ext cx="8675687" cy="406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6AB3"/>
                </a:solidFill>
              </a:rPr>
              <a:t>Паспортный контроль. Организатор на входе в ППЭ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92613" y="3429000"/>
            <a:ext cx="4468812" cy="903288"/>
          </a:xfrm>
          <a:prstGeom prst="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93" dirty="0">
                <a:solidFill>
                  <a:schemeClr val="bg1"/>
                </a:solidFill>
              </a:rPr>
              <a:t>проверяет документ, удостоверяющий личность участника, наличие его в списке распределения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92613" y="4365104"/>
            <a:ext cx="4572000" cy="1143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366" b="1" dirty="0">
                <a:solidFill>
                  <a:srgbClr val="FF0000"/>
                </a:solidFill>
              </a:rPr>
              <a:t>в случае отсутствия у обучающегося документа, </a:t>
            </a:r>
          </a:p>
          <a:p>
            <a:pPr algn="ctr">
              <a:defRPr/>
            </a:pPr>
            <a:r>
              <a:rPr lang="ru-RU" sz="1366" b="1" dirty="0">
                <a:solidFill>
                  <a:srgbClr val="FF0000"/>
                </a:solidFill>
              </a:rPr>
              <a:t>его личность ПИСЬМЕННО подтверждает сопровождающий в форме ППЭ-20</a:t>
            </a:r>
          </a:p>
          <a:p>
            <a:pPr algn="ctr">
              <a:defRPr/>
            </a:pPr>
            <a:endParaRPr lang="ru-RU" sz="1366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sz="1366" b="1" dirty="0">
                <a:solidFill>
                  <a:srgbClr val="0070C0"/>
                </a:solidFill>
              </a:rPr>
              <a:t>Организатор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2600" y="1811338"/>
            <a:ext cx="7950200" cy="914400"/>
          </a:xfrm>
          <a:prstGeom prst="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93" dirty="0">
                <a:solidFill>
                  <a:schemeClr val="bg1"/>
                </a:solidFill>
              </a:rPr>
              <a:t>Организаторы вне аудитории указывают участникам на необходимость оставить личные вещи (в специально выделенном в ППЭ месте для личных вещей участников)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798763" y="1336675"/>
            <a:ext cx="6108700" cy="387350"/>
          </a:xfrm>
          <a:prstGeom prst="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366" dirty="0">
                <a:solidFill>
                  <a:schemeClr val="bg1"/>
                </a:solidFill>
              </a:rPr>
              <a:t>Член ГЭК осуществляет контроль за организацией входа участников в ППЭ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392613" y="5445224"/>
            <a:ext cx="4468812" cy="712787"/>
          </a:xfrm>
          <a:prstGeom prst="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93" dirty="0">
                <a:solidFill>
                  <a:schemeClr val="bg1"/>
                </a:solidFill>
              </a:rPr>
              <a:t>сопровождает участников в аудитории </a:t>
            </a:r>
            <a:br>
              <a:rPr lang="ru-RU" sz="1593" dirty="0">
                <a:solidFill>
                  <a:schemeClr val="bg1"/>
                </a:solidFill>
              </a:rPr>
            </a:br>
            <a:r>
              <a:rPr lang="ru-RU" sz="1593" dirty="0">
                <a:solidFill>
                  <a:schemeClr val="bg1"/>
                </a:solidFill>
              </a:rPr>
              <a:t>в соответствии с автоматизированным распределением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158" y="3736692"/>
            <a:ext cx="5648170" cy="4525963"/>
          </a:xfrm>
        </p:spPr>
        <p:txBody>
          <a:bodyPr>
            <a:normAutofit/>
          </a:bodyPr>
          <a:lstStyle/>
          <a:p>
            <a:r>
              <a:rPr lang="ru-RU" sz="4000" dirty="0"/>
              <a:t>До 09.30 детей не поднимаем </a:t>
            </a:r>
          </a:p>
        </p:txBody>
      </p:sp>
    </p:spTree>
    <p:extLst>
      <p:ext uri="{BB962C8B-B14F-4D97-AF65-F5344CB8AC3E}">
        <p14:creationId xmlns:p14="http://schemas.microsoft.com/office/powerpoint/2010/main" val="3114484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Проведение ОГЭ</a:t>
            </a:r>
          </a:p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 в аудитории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5788519" y="1598623"/>
            <a:ext cx="3173644" cy="2952328"/>
            <a:chOff x="4211960" y="2073398"/>
            <a:chExt cx="3372636" cy="2795762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4211960" y="2089457"/>
              <a:ext cx="3351897" cy="2779703"/>
            </a:xfrm>
            <a:prstGeom prst="roundRect">
              <a:avLst>
                <a:gd name="adj" fmla="val 8014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4232699" y="2073398"/>
              <a:ext cx="3351897" cy="2592289"/>
              <a:chOff x="4211960" y="1916831"/>
              <a:chExt cx="4796780" cy="3724087"/>
            </a:xfrm>
          </p:grpSpPr>
          <p:pic>
            <p:nvPicPr>
              <p:cNvPr id="6147" name="Picture 3" descr="C:\Users\косатюк_п\Documents\ГИА-11\Обучение специалистов ППЭ\moodle\для moodle\картинки\men_know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952" b="97892" l="3810" r="940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8975" y="1916831"/>
                <a:ext cx="2889765" cy="37010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56" name="Picture 1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630" b="97638" l="0" r="100000">
                            <a14:foregroundMark x1="47573" y1="8189" x2="27913" y2="6142"/>
                            <a14:foregroundMark x1="38835" y1="5984" x2="28155" y2="5512"/>
                            <a14:foregroundMark x1="39078" y1="6142" x2="30825" y2="5039"/>
                            <a14:foregroundMark x1="44903" y1="5984" x2="33738" y2="4252"/>
                            <a14:foregroundMark x1="24029" y1="5039" x2="12621" y2="7559"/>
                            <a14:foregroundMark x1="14320" y1="9134" x2="5097" y2="14488"/>
                            <a14:foregroundMark x1="6553" y1="17008" x2="10194" y2="26142"/>
                            <a14:foregroundMark x1="6068" y1="27087" x2="21117" y2="37480"/>
                            <a14:foregroundMark x1="15777" y1="35591" x2="18204" y2="69134"/>
                            <a14:foregroundMark x1="15777" y1="39528" x2="11408" y2="54173"/>
                            <a14:foregroundMark x1="13350" y1="53071" x2="16505" y2="67402"/>
                            <a14:foregroundMark x1="29854" y1="85039" x2="61893" y2="84724"/>
                            <a14:foregroundMark x1="66262" y1="91654" x2="78398" y2="89134"/>
                            <a14:foregroundMark x1="75000" y1="89449" x2="49757" y2="70551"/>
                            <a14:foregroundMark x1="59709" y1="78268" x2="54126" y2="53543"/>
                            <a14:foregroundMark x1="55583" y1="54331" x2="81796" y2="40315"/>
                            <a14:foregroundMark x1="97573" y1="35118" x2="78883" y2="29606"/>
                            <a14:foregroundMark x1="97816" y1="33701" x2="82524" y2="27087"/>
                            <a14:foregroundMark x1="82282" y1="30394" x2="41505" y2="39685"/>
                            <a14:foregroundMark x1="61408" y1="30551" x2="57039" y2="11811"/>
                            <a14:foregroundMark x1="55583" y1="11654" x2="44903" y2="4724"/>
                            <a14:foregroundMark x1="97573" y1="35276" x2="90777" y2="38268"/>
                            <a14:foregroundMark x1="91505" y1="39370" x2="81311" y2="39370"/>
                            <a14:foregroundMark x1="7039" y1="20000" x2="7524" y2="27717"/>
                            <a14:foregroundMark x1="82282" y1="40472" x2="87621" y2="40000"/>
                            <a14:foregroundMark x1="91748" y1="39213" x2="95388" y2="37165"/>
                            <a14:foregroundMark x1="73544" y1="92756" x2="19175" y2="95433"/>
                            <a14:foregroundMark x1="21117" y1="95118" x2="8252" y2="94488"/>
                            <a14:foregroundMark x1="13592" y1="85669" x2="7524" y2="91654"/>
                            <a14:foregroundMark x1="14320" y1="82835" x2="17718" y2="69921"/>
                            <a14:foregroundMark x1="16262" y1="65827" x2="16748" y2="72441"/>
                            <a14:foregroundMark x1="15291" y1="81575" x2="11165" y2="87874"/>
                            <a14:foregroundMark x1="17233" y1="36535" x2="10680" y2="48504"/>
                            <a14:backgroundMark x1="18689" y1="2835" x2="4369" y2="2835"/>
                            <a14:backgroundMark x1="22573" y1="1260" x2="31311" y2="787"/>
                            <a14:backgroundMark x1="36650" y1="1417" x2="45631" y2="1890"/>
                            <a14:backgroundMark x1="98786" y1="32441" x2="98786" y2="40315"/>
                            <a14:backgroundMark x1="2913" y1="8976" x2="1942" y2="19055"/>
                            <a14:backgroundMark x1="1699" y1="21732" x2="5583" y2="35591"/>
                            <a14:backgroundMark x1="67233" y1="6772" x2="67233" y2="6772"/>
                            <a14:backgroundMark x1="83738" y1="49134" x2="83738" y2="49134"/>
                            <a14:backgroundMark x1="91019" y1="45984" x2="88592" y2="63307"/>
                            <a14:backgroundMark x1="77913" y1="95906" x2="48544" y2="95748"/>
                            <a14:backgroundMark x1="47816" y1="97953" x2="29854" y2="98898"/>
                            <a14:backgroundMark x1="26456" y1="99528" x2="5825" y2="96850"/>
                            <a14:backgroundMark x1="4126" y1="77953" x2="4126" y2="77953"/>
                            <a14:backgroundMark x1="4612" y1="86614" x2="6311" y2="72913"/>
                            <a14:backgroundMark x1="10194" y1="70236" x2="4612" y2="53543"/>
                            <a14:backgroundMark x1="4126" y1="37795" x2="4126" y2="4551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1960" y="1988839"/>
                <a:ext cx="2369538" cy="3652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51520" y="1628800"/>
            <a:ext cx="1873515" cy="1440160"/>
          </a:xfrm>
          <a:prstGeom prst="round2Diag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  <a:latin typeface="Cambria" panose="02040503050406030204" pitchFamily="18" charset="0"/>
              </a:rPr>
              <a:t>09.20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25036" y="1628800"/>
            <a:ext cx="3643845" cy="142410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i="1" dirty="0">
                <a:solidFill>
                  <a:schemeClr val="tx1"/>
                </a:solidFill>
                <a:latin typeface="Cambria" panose="02040503050406030204" pitchFamily="18" charset="0"/>
              </a:rPr>
              <a:t>ответственный организатор в Штабе ППЭ принимает у руководителя ППЭ ЭМ: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87738" y="3292813"/>
            <a:ext cx="5517362" cy="4108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дополнительные бланки ответов № 2;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3007" y="3845991"/>
            <a:ext cx="5517361" cy="8026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Cambria" panose="02040503050406030204" pitchFamily="18" charset="0"/>
              </a:rPr>
              <a:t>один возвратно доставочный пакет для упаковки всех типов бланков ОГЭ после проведения экзамена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773" y="4690029"/>
            <a:ext cx="1547419" cy="154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C:\Users\adeynichenko\Desktop\УСКОМ 2014\Презентация по технологии для обучающего семинара\картинки\1412354914_Gmail_Sobr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05" y="4598460"/>
            <a:ext cx="1566896" cy="156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146950" y="5290676"/>
            <a:ext cx="5517361" cy="4319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Конверт для черновиков.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28236" y="4720711"/>
            <a:ext cx="5517362" cy="49791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сейф-пакет для  Использованных КИМ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50285" y="5794643"/>
            <a:ext cx="5517362" cy="4817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Испорченные</a:t>
            </a:r>
            <a:r>
              <a:rPr lang="en-US" dirty="0">
                <a:latin typeface="Cambria" panose="02040503050406030204" pitchFamily="18" charset="0"/>
              </a:rPr>
              <a:t>/</a:t>
            </a:r>
            <a:r>
              <a:rPr lang="ru-RU" dirty="0">
                <a:latin typeface="Cambria" panose="02040503050406030204" pitchFamily="18" charset="0"/>
              </a:rPr>
              <a:t>бракованные ИК приносим в файлах;</a:t>
            </a:r>
          </a:p>
        </p:txBody>
      </p:sp>
    </p:spTree>
    <p:extLst>
      <p:ext uri="{BB962C8B-B14F-4D97-AF65-F5344CB8AC3E}">
        <p14:creationId xmlns:p14="http://schemas.microsoft.com/office/powerpoint/2010/main" val="125918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4"/>
          <p:cNvSpPr>
            <a:spLocks noGrp="1"/>
          </p:cNvSpPr>
          <p:nvPr>
            <p:ph type="title"/>
          </p:nvPr>
        </p:nvSpPr>
        <p:spPr>
          <a:xfrm>
            <a:off x="3207374" y="548680"/>
            <a:ext cx="4207011" cy="468610"/>
          </a:xfrm>
        </p:spPr>
        <p:txBody>
          <a:bodyPr>
            <a:noAutofit/>
          </a:bodyPr>
          <a:lstStyle/>
          <a:p>
            <a:pPr algn="l"/>
            <a:endParaRPr lang="ru-RU" sz="2000" b="1" cap="all" dirty="0">
              <a:solidFill>
                <a:srgbClr val="C00000"/>
              </a:solidFill>
              <a:latin typeface="Cambria" panose="02040503050406030204" pitchFamily="18" charset="0"/>
              <a:ea typeface="+mn-ea"/>
              <a:cs typeface="Arial" charset="0"/>
            </a:endParaRPr>
          </a:p>
        </p:txBody>
      </p:sp>
      <p:sp>
        <p:nvSpPr>
          <p:cNvPr id="4" name="Стрелка влево 3"/>
          <p:cNvSpPr/>
          <p:nvPr/>
        </p:nvSpPr>
        <p:spPr>
          <a:xfrm>
            <a:off x="5292080" y="1593355"/>
            <a:ext cx="3240360" cy="1201633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5E9E"/>
                </a:solidFill>
              </a:rPr>
              <a:t>для использованных КИМ</a:t>
            </a:r>
          </a:p>
        </p:txBody>
      </p:sp>
      <p:sp>
        <p:nvSpPr>
          <p:cNvPr id="11" name="Стрелка влево 10"/>
          <p:cNvSpPr/>
          <p:nvPr/>
        </p:nvSpPr>
        <p:spPr>
          <a:xfrm>
            <a:off x="5220072" y="2637130"/>
            <a:ext cx="3240360" cy="2520062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5E9E"/>
                </a:solidFill>
              </a:rPr>
              <a:t>один ВДП для Бланков ответов №1</a:t>
            </a:r>
          </a:p>
          <a:p>
            <a:pPr algn="ctr"/>
            <a:r>
              <a:rPr lang="ru-RU" dirty="0">
                <a:solidFill>
                  <a:srgbClr val="005E9E"/>
                </a:solidFill>
              </a:rPr>
              <a:t>один ВДП для Бланков ответов №2 лист 1, лист 2 + ДБО №2</a:t>
            </a:r>
          </a:p>
        </p:txBody>
      </p:sp>
      <p:sp>
        <p:nvSpPr>
          <p:cNvPr id="13" name="Стрелка влево 12"/>
          <p:cNvSpPr/>
          <p:nvPr/>
        </p:nvSpPr>
        <p:spPr>
          <a:xfrm>
            <a:off x="5364088" y="5013176"/>
            <a:ext cx="3240360" cy="1201633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5E9E"/>
                </a:solidFill>
              </a:rPr>
              <a:t>для испорченных и (или) бракованных ИК </a:t>
            </a:r>
          </a:p>
        </p:txBody>
      </p:sp>
      <p:pic>
        <p:nvPicPr>
          <p:cNvPr id="10" name="image1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3022" y="2493101"/>
            <a:ext cx="2304256" cy="14401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777" y="1195263"/>
            <a:ext cx="1899295" cy="12638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414609"/>
            <a:ext cx="2133600" cy="2133600"/>
          </a:xfrm>
          <a:prstGeom prst="rect">
            <a:avLst/>
          </a:prstGeom>
        </p:spPr>
      </p:pic>
      <p:pic>
        <p:nvPicPr>
          <p:cNvPr id="9" name="image1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94484" y="3356993"/>
            <a:ext cx="2304256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716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Инструкция для организаторов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9088</TotalTime>
  <Words>2386</Words>
  <Application>Microsoft Office PowerPoint</Application>
  <PresentationFormat>Экран (4:3)</PresentationFormat>
  <Paragraphs>315</Paragraphs>
  <Slides>38</Slides>
  <Notes>27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6" baseType="lpstr">
      <vt:lpstr>Arial</vt:lpstr>
      <vt:lpstr>Calibri</vt:lpstr>
      <vt:lpstr>Cambria</vt:lpstr>
      <vt:lpstr>Times New Roman</vt:lpstr>
      <vt:lpstr>Verdana</vt:lpstr>
      <vt:lpstr>Wingdings</vt:lpstr>
      <vt:lpstr>1_Тема Office</vt:lpstr>
      <vt:lpstr>Acrobat Document</vt:lpstr>
      <vt:lpstr>Инструкция для организаторов  в аудитории и вне аудитории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организация входа участников в ППЭ</vt:lpstr>
      <vt:lpstr>Презентация PowerPoint</vt:lpstr>
      <vt:lpstr>Презентация PowerPoint</vt:lpstr>
      <vt:lpstr>Презентация PowerPoint</vt:lpstr>
      <vt:lpstr>форма ППЭ-12-02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Выдача ДБО</vt:lpstr>
      <vt:lpstr>Презентация PowerPoint</vt:lpstr>
      <vt:lpstr>Презентация PowerPoint</vt:lpstr>
      <vt:lpstr>Презентация PowerPoint</vt:lpstr>
      <vt:lpstr>Презентация PowerPoint</vt:lpstr>
      <vt:lpstr>Бланк №1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 для организаторов</dc:title>
  <dc:creator>Анастасия Мендель</dc:creator>
  <cp:lastModifiedBy>309</cp:lastModifiedBy>
  <cp:revision>248</cp:revision>
  <dcterms:created xsi:type="dcterms:W3CDTF">2014-03-19T03:31:28Z</dcterms:created>
  <dcterms:modified xsi:type="dcterms:W3CDTF">2025-06-26T03:26:48Z</dcterms:modified>
</cp:coreProperties>
</file>